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1" r:id="rId2"/>
  </p:sldIdLst>
  <p:sldSz cx="6858000" cy="9144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FE24"/>
    <a:srgbClr val="091625"/>
    <a:srgbClr val="FEF923"/>
    <a:srgbClr val="D9D9D9"/>
    <a:srgbClr val="FFCC00"/>
    <a:srgbClr val="2B60A1"/>
    <a:srgbClr val="1F497D"/>
    <a:srgbClr val="558ED5"/>
    <a:srgbClr val="E7EC1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80" d="100"/>
          <a:sy n="180" d="100"/>
        </p:scale>
        <p:origin x="-144" y="7146"/>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266"/>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1098" y="0"/>
            <a:ext cx="2944958" cy="494266"/>
          </a:xfrm>
          <a:prstGeom prst="rect">
            <a:avLst/>
          </a:prstGeom>
        </p:spPr>
        <p:txBody>
          <a:bodyPr vert="horz" lIns="91440" tIns="45720" rIns="91440" bIns="45720" rtlCol="0"/>
          <a:lstStyle>
            <a:lvl1pPr algn="r">
              <a:defRPr sz="1200"/>
            </a:lvl1pPr>
          </a:lstStyle>
          <a:p>
            <a:fld id="{0C7EB43F-C6B7-4E4A-A003-A0908AD81D83}" type="datetimeFigureOut">
              <a:rPr lang="en-IE" smtClean="0"/>
              <a:pPr/>
              <a:t>08/09/2016</a:t>
            </a:fld>
            <a:endParaRPr lang="en-IE"/>
          </a:p>
        </p:txBody>
      </p:sp>
      <p:sp>
        <p:nvSpPr>
          <p:cNvPr id="4" name="Slide Image Placeholder 3"/>
          <p:cNvSpPr>
            <a:spLocks noGrp="1" noRot="1" noChangeAspect="1"/>
          </p:cNvSpPr>
          <p:nvPr>
            <p:ph type="sldImg" idx="2"/>
          </p:nvPr>
        </p:nvSpPr>
        <p:spPr>
          <a:xfrm>
            <a:off x="2009775" y="741363"/>
            <a:ext cx="2778125" cy="37020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606" y="4689993"/>
            <a:ext cx="5438464" cy="44436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378406"/>
            <a:ext cx="2944958" cy="49426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1098" y="9378406"/>
            <a:ext cx="2944958" cy="494265"/>
          </a:xfrm>
          <a:prstGeom prst="rect">
            <a:avLst/>
          </a:prstGeom>
        </p:spPr>
        <p:txBody>
          <a:bodyPr vert="horz" lIns="91440" tIns="45720" rIns="91440" bIns="45720" rtlCol="0" anchor="b"/>
          <a:lstStyle>
            <a:lvl1pPr algn="r">
              <a:defRPr sz="1200"/>
            </a:lvl1pPr>
          </a:lstStyle>
          <a:p>
            <a:fld id="{533F55FF-51F2-4069-8FD2-7455BBAC570D}"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IE"/>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950441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4252458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815719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85861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18395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507673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892048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049588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098921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98199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9A81C-5A95-48BA-BC1A-C3C76B8A29AB}" type="datetimeFigureOut">
              <a:rPr lang="en-IE" smtClean="0"/>
              <a:pPr/>
              <a:t>08/09/2016</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56515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91625"/>
            </a:gs>
            <a:gs pos="100000">
              <a:schemeClr val="accent1">
                <a:lumMod val="75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D19A81C-5A95-48BA-BC1A-C3C76B8A29AB}" type="datetimeFigureOut">
              <a:rPr lang="en-IE" smtClean="0"/>
              <a:pPr/>
              <a:t>08/09/2016</a:t>
            </a:fld>
            <a:endParaRPr lang="en-IE"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311891601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jpeg"/><Relationship Id="rId3" Type="http://schemas.openxmlformats.org/officeDocument/2006/relationships/image" Target="../media/image2.jpeg"/><Relationship Id="rId7" Type="http://schemas.microsoft.com/office/2007/relationships/hdphoto" Target="../media/hdphoto2.wdp"/><Relationship Id="rId12"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6.xml"/><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12.jpeg"/><Relationship Id="rId10" Type="http://schemas.openxmlformats.org/officeDocument/2006/relationships/image" Target="../media/image7.jpeg"/><Relationship Id="rId4" Type="http://schemas.openxmlformats.org/officeDocument/2006/relationships/image" Target="../media/image3.jpeg"/><Relationship Id="rId9" Type="http://schemas.openxmlformats.org/officeDocument/2006/relationships/image" Target="../media/image6.gif"/><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4870336" cy="1143000"/>
          </a:xfrm>
          <a:prstGeom prst="homePlate">
            <a:avLst/>
          </a:prstGeom>
          <a:solidFill>
            <a:srgbClr val="FFFF00"/>
          </a:solidFill>
          <a:ln>
            <a:solidFill>
              <a:schemeClr val="accent1"/>
            </a:solidFill>
          </a:ln>
        </p:spPr>
        <p:style>
          <a:lnRef idx="0">
            <a:schemeClr val="accent1"/>
          </a:lnRef>
          <a:fillRef idx="3">
            <a:schemeClr val="accent1"/>
          </a:fillRef>
          <a:effectRef idx="3">
            <a:schemeClr val="accent1"/>
          </a:effectRef>
          <a:fontRef idx="minor">
            <a:schemeClr val="lt1"/>
          </a:fontRef>
        </p:style>
        <p:txBody>
          <a:bodyPr lIns="274320">
            <a:noAutofit/>
          </a:bodyPr>
          <a:lstStyle/>
          <a:p>
            <a:pPr algn="l"/>
            <a:r>
              <a:rPr lang="en-IE" sz="2400" b="1" dirty="0" smtClean="0">
                <a:solidFill>
                  <a:schemeClr val="accent1">
                    <a:lumMod val="50000"/>
                  </a:schemeClr>
                </a:solidFill>
                <a:effectLst>
                  <a:outerShdw blurRad="38100" dist="38100" dir="2700000" algn="tl">
                    <a:srgbClr val="000000">
                      <a:alpha val="43137"/>
                    </a:srgbClr>
                  </a:outerShdw>
                </a:effectLst>
              </a:rPr>
              <a:t>Well Being Healthy Living</a:t>
            </a:r>
            <a:br>
              <a:rPr lang="en-IE" sz="2400" b="1" dirty="0" smtClean="0">
                <a:solidFill>
                  <a:schemeClr val="accent1">
                    <a:lumMod val="50000"/>
                  </a:schemeClr>
                </a:solidFill>
                <a:effectLst>
                  <a:outerShdw blurRad="38100" dist="38100" dir="2700000" algn="tl">
                    <a:srgbClr val="000000">
                      <a:alpha val="43137"/>
                    </a:srgbClr>
                  </a:outerShdw>
                </a:effectLst>
              </a:rPr>
            </a:br>
            <a:r>
              <a:rPr lang="en-IE" sz="2000" b="1" dirty="0" smtClean="0">
                <a:solidFill>
                  <a:schemeClr val="accent1">
                    <a:lumMod val="50000"/>
                  </a:schemeClr>
                </a:solidFill>
                <a:effectLst>
                  <a:outerShdw blurRad="38100" dist="38100" dir="2700000" algn="tl">
                    <a:srgbClr val="000000">
                      <a:alpha val="43137"/>
                    </a:srgbClr>
                  </a:outerShdw>
                </a:effectLst>
              </a:rPr>
              <a:t>SEPT – DEC 2016</a:t>
            </a:r>
            <a:r>
              <a:rPr lang="en-IE" sz="1800" b="1" dirty="0" smtClean="0">
                <a:solidFill>
                  <a:schemeClr val="accent1">
                    <a:lumMod val="50000"/>
                  </a:schemeClr>
                </a:solidFill>
                <a:effectLst>
                  <a:outerShdw blurRad="38100" dist="38100" dir="2700000" algn="tl">
                    <a:srgbClr val="000000">
                      <a:alpha val="43137"/>
                    </a:srgbClr>
                  </a:outerShdw>
                </a:effectLst>
              </a:rPr>
              <a:t/>
            </a:r>
            <a:br>
              <a:rPr lang="en-IE" sz="1800" b="1" dirty="0" smtClean="0">
                <a:solidFill>
                  <a:schemeClr val="accent1">
                    <a:lumMod val="50000"/>
                  </a:schemeClr>
                </a:solidFill>
                <a:effectLst>
                  <a:outerShdw blurRad="38100" dist="38100" dir="2700000" algn="tl">
                    <a:srgbClr val="000000">
                      <a:alpha val="43137"/>
                    </a:srgbClr>
                  </a:outerShdw>
                </a:effectLst>
              </a:rPr>
            </a:br>
            <a:r>
              <a:rPr lang="en-IE" sz="2000" b="1" dirty="0" smtClean="0">
                <a:solidFill>
                  <a:schemeClr val="accent1">
                    <a:lumMod val="50000"/>
                  </a:schemeClr>
                </a:solidFill>
                <a:effectLst>
                  <a:outerShdw blurRad="38100" dist="38100" dir="2700000" algn="tl">
                    <a:srgbClr val="000000">
                      <a:alpha val="43137"/>
                    </a:srgbClr>
                  </a:outerShdw>
                </a:effectLst>
              </a:rPr>
              <a:t>Sponsorship Proposal</a:t>
            </a:r>
            <a:r>
              <a:rPr lang="en-IE" sz="1400" b="1" dirty="0" smtClean="0">
                <a:solidFill>
                  <a:schemeClr val="accent1">
                    <a:lumMod val="50000"/>
                  </a:schemeClr>
                </a:solidFill>
                <a:effectLst>
                  <a:outerShdw blurRad="38100" dist="38100" dir="2700000" algn="tl">
                    <a:srgbClr val="000000">
                      <a:alpha val="43137"/>
                    </a:srgbClr>
                  </a:outerShdw>
                </a:effectLst>
                <a:latin typeface="+mj-lt"/>
              </a:rPr>
              <a:t/>
            </a:r>
            <a:br>
              <a:rPr lang="en-IE" sz="1400" b="1" dirty="0" smtClean="0">
                <a:solidFill>
                  <a:schemeClr val="accent1">
                    <a:lumMod val="50000"/>
                  </a:schemeClr>
                </a:solidFill>
                <a:effectLst>
                  <a:outerShdw blurRad="38100" dist="38100" dir="2700000" algn="tl">
                    <a:srgbClr val="000000">
                      <a:alpha val="43137"/>
                    </a:srgbClr>
                  </a:outerShdw>
                </a:effectLst>
                <a:latin typeface="+mj-lt"/>
              </a:rPr>
            </a:br>
            <a:endParaRPr lang="en-IE" sz="1400" b="1" dirty="0">
              <a:solidFill>
                <a:schemeClr val="accent1">
                  <a:lumMod val="50000"/>
                </a:schemeClr>
              </a:solidFill>
              <a:effectLst>
                <a:outerShdw blurRad="38100" dist="38100" dir="2700000" algn="tl">
                  <a:srgbClr val="000000">
                    <a:alpha val="43137"/>
                  </a:srgbClr>
                </a:outerShdw>
              </a:effectLst>
              <a:latin typeface="+mj-lt"/>
            </a:endParaRPr>
          </a:p>
        </p:txBody>
      </p:sp>
      <p:sp>
        <p:nvSpPr>
          <p:cNvPr id="23" name="Rectangle 22"/>
          <p:cNvSpPr/>
          <p:nvPr/>
        </p:nvSpPr>
        <p:spPr>
          <a:xfrm>
            <a:off x="0" y="7848600"/>
            <a:ext cx="6858000" cy="1295400"/>
          </a:xfrm>
          <a:prstGeom prst="rect">
            <a:avLst/>
          </a:prstGeom>
          <a:blipFill dpi="0" rotWithShape="1">
            <a:blip r:embed="rId2" cstate="print"/>
            <a:srcRect/>
            <a:stretch>
              <a:fillRect t="-111000" b="-65000"/>
            </a:stretch>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IE" dirty="0">
              <a:solidFill>
                <a:schemeClr val="accent1">
                  <a:lumMod val="50000"/>
                </a:schemeClr>
              </a:solidFill>
            </a:endParaRPr>
          </a:p>
        </p:txBody>
      </p:sp>
      <p:sp>
        <p:nvSpPr>
          <p:cNvPr id="50" name="Rectangle 49"/>
          <p:cNvSpPr/>
          <p:nvPr/>
        </p:nvSpPr>
        <p:spPr>
          <a:xfrm>
            <a:off x="0" y="7848600"/>
            <a:ext cx="6858000" cy="1295400"/>
          </a:xfrm>
          <a:prstGeom prst="rect">
            <a:avLst/>
          </a:prstGeom>
          <a:solidFill>
            <a:schemeClr val="accent1">
              <a:lumMod val="75000"/>
              <a:alpha val="6313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4098" name="AutoShape 2" descr="data:image/jpeg;base64,/9j/4AAQSkZJRgABAQAAAQABAAD/2wCEAAkGBxQTEhUUEhQWFhUXFh8aFxgXGRUYGhsZFxwdGhQgHBseHSogHBolHRcYITEhJikrLi4vGR8zODMtNygtLisBCgoKDg0OGxAQGywmHyQsLC8wNjQsLCwsLCwsLCwsLCwsLCwwLCwsLCwsLCwsLCwsLCwsLCwsLCwsLCwsLCwsLP/AABEIAOEA4QMBEQACEQEDEQH/xAAcAAEAAgMBAQEAAAAAAAAAAAAABQYDBAcBAgj/xABEEAACAQMCAwYDAwoDBgcAAAABAgMABBESIQUGMRMiQVFhcTKBkQcUoSMzQlJUYnKSscEWNNEVJFOCk9IXQ0Rjc6Ky/8QAGwEBAAIDAQEAAAAAAAAAAAAAAAEEAgMFBgf/xAA1EQACAgIBAwIEBAUEAgMAAAAAAQIDBBESBSExE0EGIlFxFCMyYTNCgZGhFbHB0TRSFiRD/9oADAMBAAIRAxEAPwDmlWSsKAUAoBQCgFAKAUAoBQCgFAKAUAoBQCgFAKAUAoBQCgFAKAUAoBQCgFAKAUAoBQCgFAKAUAoBQCgFAKAUAoBQCgFAKAUAoBQCgFAKAUAoBQCgFAKAUAoBQCgFAKAUAoBQCgFAKAUAoBQCgFAKAUAoBQCgFAKAUAoBQCgFAKAUAoBQCgFAKAUAoBQCgFAKAUAoBQCgFAKAUAoBQCgFAKAUAoBQCgFAKAUAoBQkUIFAKAUAoBQCgFAKMCoAqQKgCpAoBQCgFAKAUAoBQCgFAKAUAoBQHtSlsAqan02geViD7jQsQBuTWUY7B8suKiS0weVAFAKAUB6BmpitsH1LGVODsamUeLB8Vi0D0LWSg/YA1Eo68g8qAKAUAoBQCgFAKAUAoBQCgFSlsHumpUHvuF+5tScOkWNZSp0PkK3gSNj86jdbnxT+Zexkk/LNYgip+aPzMx7e50Hk++tLmEW14qB12jk+EkeA1frDO2fCuB1evLxrPxFD7Pyi3S4z+SR92/2eflp42YlRFqiYY3JO2fbGD70fxFqut8dPen2H4buyr8Es2hu7ZpVKq0qkE9CFcDI9ARXXyba541jqe3xf3XY0Ri1JbRLfafwcQ3WtBhZRqwPBhs39j8zXO6BkyycbjLzF9zbkwUZpr3KYRXZlBryVme6DWSqk/YgFD5UdUkTs8A8KwUZN9id/Ut32acIWe7y4ysQ148Cc9zPpn+lcrruTLGxvlfeXY3Y8OU/saPNFsZby6aNSyq7MxHgBgE+2at4NkI4kHa9N/wCTGxNzbiWO4+z38pbIrYDRlpmOO6R1x9QPlXLj8QqUJtR214Nzxl8rPebLy0tITbWiq0jDEj/EwHjlv1j6dKjpMMzKt/EZHaK8IXcYLjE54ATXoO825exT7GzDw6RkeQKdCY1N4DJAGT7kUbjGfpyktsy4ya2vBq4pwfujHsKhp70T9jyoAoBQCgFAKAUAprtsCmnraCa9zYsbjs3ViquAc6WGQfceVZcdwa8b9yY/U6RwnjPDblQj2YWQ7Yji1Z9ioz9a8rmYvUcWbsjd8v7suQnXLs49yUjtoo4JrWWKSO33aN5RgAnfBb9EhumeucVz52X2XRthJOfvpm1KKi1I1OaeXIbuCK5t9IY6NRUDDBsAkgfpKf7irWD1e7GunTk7fl9/2MJ0xnFOBCWNk3D7rsZrZblX+A6ASR5pkH2Irr5F8Oo4vqVT4a/c0xh6UtSWyzcUuPuubiC0mGU0umMKBuVOATpIJ8B515zGqWR+TbYuz7PfctTlw+ZIkJltpILUyaOzdQqlsD41yMHwOQN/OqkHk132Rhvs/wC6Rm3FxTZEX9/BExe+0SPATHCnxM4wGDsvnjAz7+ddfGxsmelj7Sl3kzRKUU/n9vBAcs/Z9PdntpvyEROSWHeIO/dU4wPU17C3Koxo7kynGuU32OgWfKnDoRgW4lP60m+frt+FeYyfiqKeq+5erw213Pbrlfh0oIa2WMn9KPukfSscb4rTfzrQnhNeCh8z/ZzLb/lrY/eIhvsO+vuo+Ieo+lepozacqD01vXsUpVyg+5LcO4nBIyvZhYppSsUyHukAnd1HQsN/rXkcvEyYuSv3KK24lqE4JLiT1nDbJHciPRoRdDkYPRdTaj4kk7+tca+eVZZWpbX0LGoaeiK4Tcm7Czz2sx0LpRQO42w1Ngkasnz22q5lULGfpU2Lv5ZhXLl3kmVvilqb+6EEFqtsE+M6QGAO2W0/gBXosO2PTsX1bbOW/bZWnF2z0kTfKfLUVpHJc3GlijMFLAYAQkZAPiSNq5HU+r25Vkacba+ujbVTGCcp+xtGGJ7aK1iikkhbDTPCMjI7xGfFiwGcbgVVVl0L5X2S1JeNs2ajx4rwRvFOL8NtVKLZhpB+jJHp39S4z9KvYmL1LL/MldqPnszVY64rionN+IXXaOzBFQE5CoMKPQCvWpfIorvr3KL8mvWLT8hnlQ1p6AoSKECgFAeipSbekO3uS3C+W7mcZiiZh54wPqarZGZjY/8AGmk/oZwrnLwWrl7lBQHjv42jzjs5dWAD4jOcZ8d65eb1qWoyxHvXlG+uju/UN+15FtponRJB20ZI1q2pWB3jJXw22OPI1Tu69fRNSsj8jM1jQcXp9zT4Xy7eWkTT2zr2i6llj0gnCk9Mg5BGD4Hert/VsPLn6Fy+V+DGNNkFtPuWayxPAhv3d+0AYIFKxnxGNHxee5+VefuqnVa44MfD+5YTThuZgvOETdmU4XFIik9/tMqh/gD75z4jAroU0znLlmx2zXKWu1ZK62ke3E9vIsoLKw0EqAynJDjbSSBVGXT8ir1HX+h9zNWRbSfkieZeYrmxm7Pse1jKhlZgwIByCCwGDjH41c6X0KvLr9VtxlvRhbkyrlryioQJecTfsoUxGHLBRtHGW65bHucepwK9bj4GPhLcnttdyo7J2Pjs6Hy/yVbWZEk3+8XHmclVPoD/AFO9cXqPX6sdOFX9kWasVz05E7cXLP8AEfl4V4fM6jdkv5n2+h066YwMNc9LbNu/qfYib9U/Q1vWJc/5TX6kfqZIpWjO2R6Hxq1Tfk4ct90YSjGxENzByjbXuXX/AHe48HXIDH94Dr79a9n0z4irt1Xav7nOuxHH9JSrLlriVrI8QjVoshn1MohcDpljuM7ZFdzLxcXKjy8P2K8JTgy1WV7fyXCwyW4hj0ljIhLggdArdBk49eteSzuh041Tsi3KRcqyJylpoz9r2UtwIYJGmwqqNDANpBIJc7YBY5Oc+9Uo4F9tVfqv5fLMnOMW9eSJteGT9no4nHI8YbKdnllGST3wmGJyeu4roXVtNSwVp++/P/JhGTf8QkvuBSIrw4vGw3ClWMXrntPh9waq4+JlZNv/ANuG19TJyjFfIyrcb5YvriPtrqSNmBCRJHpYEsQMal2A8fHpXpVkUdN+SuL467sq8ZW92zNcciW8ECrJIO3kIUOzaUXxYgeOAD161yauv5F90pVR+Rfsbvw0Ix7vuaPMHKCaUjsI2lYbyS6sj0Gc4B8cD0q1hdYe5Sy5cV7I1Tx0v4fcqvE+WbmAapYmC/rYyPqP711KM3GyH+VNN/Q0uqUfJEEVae0+LXcwTPKgCgFAeg0UuL2CwcK5yu4AESU6R0DAMB7ZqrkdMxsufzw7/U2xunHwXi04razxILub7zM+MQqraQx6AKABn1Jrzd+BlY9knTHjBe5bU4SS5vf7G3a8orBI1x2xts9EjxpUeCnVnV7fSqtvV531ejwUl9WZ+jFPkuxl4c1+s8krKjQN4ORG2FGA2BkAkDcH8Ki9YNtca4v50E7N712I/mjj06W1s1oZIreRWZmUd4NqOEJxsAPrnrXp8DGVNLcdSl7mePGuy3Vz0ipf7YuTv95n/wCo/wDrWE82abTSPTV9DxZRUo7H+2bkf+pn/wCo/wDc1MM2yfZRRFvRMSC5NtGxBzReD4buX5sG/qK2vJsj5gtFddGxLO0Z9/uS/DvtDvI9n7KVfEFdDHzwy+PqQaxnlU2x4zTWyvd8Pzgt1st/AeY7e87seY5sZMT9T56W6N7da871DoClF24z3+xz5SnTLhau5KV5GUePktbT8GnxziotLd5zgv8ADEp/SkPw/IdTXpfh/pyss9az9KK1spTarh5ZzB+Y7xiSbqbJ3OGwPkMbCvUSzEm+EUd2r4fq4Lm3smOVObZkuES5maSCQ6W1nJQn4GB8N8Z96icYZtbhOK2c7qPTFiJWVNtHRmhIYg7AbknoFHUn0xXha+nWyyvRS77KrtjxTOW868xG9l0qT93j2jBz3j0Ln33x6V712PGrjXW/mXll/pXTY2/nWrz4RD2vE5oV0xTyRr10q5A+lZRybpLTjv8AoXL+l4PL9WjYHHbv9qn/AJzWH46S7OK2ZL4fxpLak9A8duv2qf8AnNRHNn4jBET6DjR+ZyaMNzxSeVdMlxK6+Ks5IPuPGs55d6/l1/QinpOHy+V7JLkzjf3SYAkiCXCyDqFzsrgeYzv6VjGSyoOqwqdX6YqkralpFv4xyV2kqyvM05G+iXToZT4DTjTmvP8A+pTwnKhQ4/ucL0ufzb2aFxxK1gjkFrL90mU7xMraSw6grgg/xKfLwrZRh5eRbF3x5QfuQ7IRWo9mUfinOd3MCjynSRuFAUEeuK9JR0rExZ7hHuVJ3Tl2ZXSauzlylv3NWteTysQKAUAonoCi2yds27BmVwQWXB+Jc6h5keIOK2N6rfLuteGRE6dY8vSRzw3DXLXEB3DsS2gsO42GJBGfEdK8ZldRxrKp1Rr4S/bts6EK57Ut9iYvLK5NwvaussBBKxj8nqYdA/XVtk46HHpXLqtxY0vjFqfu/Jukp8u77G1w7jTvM1vNGsC6TpjcqzSnQxGkYxpABORnpXZ6TRKucbK5uSfn9jRZJPszkcY2+Z/qav52vWZ7rpMn+GiSXLdusl5bI6hlaUBlIyCME7jxG1WMBtOcvojn/EU9UxX7nTOJcr2U+VMCRNnAkhAQg52yBsa49PxDJ3enatrZ51VSh80JdzlXErFoJpYHOWicrkeI6qfmCDXUzKlCSlHwz1vRs38RVqflGAMQQykqynKsNiCOhFase6UJfsWc/CjkVNPydl4Dffe7eGfYM4Ik8g6HDn22zXH6v0zllR9JdpHiq5+mpRl7HN+dON/erjCH8jDlIvIno7/Mj6YruyjHGojRX/U7PRcRyk75r7Fe174xt5+GfEe9YPFlGrmdiHUoSvdJ9MuRWmm11zUkXMmr1a3BnRorya+4OyQ5a4j0xzAHvui/9y/WuxCmpT9ZdnJeT55ZH0b+E/CZAcB5HnnOZ1a2hHUsuHb0VT09zVS+WPip2XNNs6t/Vp2RVVC0kXzhvLNiuEW1jYYOWkAkY7HxPSuVj9fnflRqitI5k6WouTb2ccUYyB4Mw+hOKv56Xqns+jd8aOze4JAsl1bo4DK0yhgehB8DW3p/65fYq/EPaha+pc+IW/D55hFDaK3faNzAdEsTISCxXoU261s/F21qX4haS/yeQjZNNOEn/cgeOckXMLYiRrmI/C0Yyw8g6+B9elK/Qv1bTLR2aeruNbqvW1osMvLVw1radrcNbvFGwlYM2rRqJjVsMN1Xz6dKp9Q6jjQt4OCm2cX03LvF6RyjibszsdTuM7M+dRHgTnxxivQQfyJLSRTlvezTrXr6juKexAoBQCgFO67g3eFTRJIGmQyIOqg6c/OpkpSqcYPUiU+50jg/OEEjJBaWeHY4AOgKPMkjJwADXlcno+VFSvutfH9i7C6L+VRJi7sXXtIopyZ5gfya6eyQHZjpwdKjPufeuXVfHatth8q9/dm1p64p9yBvLm6iZLGCY3M5x1VcR+Iw3XI679PwrvYODj5n58ocY/7mic3BcNlp5d5N7GT7xdzGa70tjBOlMoQffYn09K6f43HqnHGq0tmCrk/nkcmT+5/qapZ3axo+gdH/APGi/bRt8KvewuIZtJYRuGKjqQOuPXessGyMXLn7rRo61jWX06qW9Mu919o8W5htZC/UdqyhQfkSTWiPSsKuz1JvbPOQwcyfyKOih3Vy8sjyyHLyMWY+p8vQdPlWeTerHxXj2PWdNwvwkNNdzC7YFYUUyslxRvy8qFFblMvvErp+H8KitfhuJ9THzRHOX9jju/WuzNQj+Y/CPBUVPKvUfqygsMLsOg2rkQast3J+57qcXRjcILwiycQ4nZHhsdtGsvbxt2mspgGQ57TJz8JBx8hXcbh3UmtaPE1VZUblZGL3sroNebmkn28H0CtylFN+SwcjcZ+7XS6jiObEcnoT+bb5E/jXQpatqlQ339jy/XcXjJXxXb3OozhgxDEkg+NfPc31YWOu1vaZz4cWtr3Mlj+cHz/oasdE1+MgzDI/hs4V4t/G3/6Ne1zv4h6jov8A4yJHlv8Azlt/861t6f8Aql9ir8RfwF9zo/MHJUU8jTWjm3uQScgkKxzuT5E+YpT1TGubps7+2meNnROK5IrFveXnaNY3E7W0x+F1VcSk9SX67+BGPKsL8aGEvXpjte6JjJzfCRN21k7BIZ7hhPHuFOkxyAbKdOAWGCMjqDXmrshSnK6ENxl/dFiMJduT7oiuM83QxM8F3ZgsuxC6CpB6EE4ODXQxekZNkY3V29n9TXK6tPUonN+MTwvIWgjManopbVj5+Vetri4VqNj2ylLXLsaFR7djEUAoBQCiBvcK4RLcNohQu2M4GOnTO5rG6yqiHq2PRlFc/BZOE8lzCULca7cHpIAGGfIkHC58zXOv67RGl+j8z+huhRJP5uxbeG8Bbhyzyay6FNRddmBQEjUN8r6jp4+nAu6hX1Kyurjxafgsqt1pyZv/AGZWmi0e8bea4kYajudKkj8SCfkK7fWsr8FjqMe3bsasaHqS2WRG0hpHIChWyzEDfSfPrXluh4192SrdN/uXsiUVDijhcR2z55P1NemzX+az2PSlrGjF/QzW8JkkSMFVLuFy3QZ8T6VOHSrpuMvZbMOrZk8SlThruy4t9ms4xm5gGehw5zWy78JS/n2jz0euZUu8Uj7h+zn/AIl4uP3I2z+JqpLqfT4++2RLqWdLt2LBwvluysMTyNkrv2k5XbH6iDx8OmauUZNt+lTDSfucu6yyx7sltnNuP8Xa7uHuHGNWyD9VF+Ee+5Pzpm3b1WvC8nquiYDqr9SflmbgPLtxeazAq6U2Z3bSufLoST8qiGLCEPUm9Iwzet+nY4QW9Ex/4d3f/Etv52/7axU8N/zlH/XL1/KivcX4XLay9jOoV8ahghgQfEH5GoycX04Kce6Ov03qqyW4y7M0nXIxVemxQsTZ0smhXUuJ1nlDjAu7dAWX7xGNEi5ALBdlYA9cjFVOu9KnkS9elbPCrePNws9ich7mXchVUHJYgb4Pn41yeiYNzyYz4+GMm2PD9zhSHOT5sT9Sa9PnP81o9d0eLjixb8m7wWUJdW7McBZkJJ6AZ3rbgbcn9ip8QRbx0/3Oz3K94nqCcgg5B38xXh+pY1uPe5SXl+TgUyjOC0QP2i2InsTP0mtiGVh1xkZGfofcV7H4fzJZNDrs+xzsqtQltdiGn4NJxOG3fWUULqLtuxY7HSMDu+prmLOr6XfOvjtszdbtS7lW4xyVMZNFuXuAB3nICgH9XUTg49POu3j9cx5U7t1D6IrSx5p6XcrfFeDTWzBZkKMRkA4OR6YNdLHtqyI86ntGqcZRepGhWWmY/YUAoBQfc2uHQO8ihELnOygE59MCp9WNUHOb0iYptrR1ywigTsQ1k0Fww7vYgFhjqdSnYbj4vOvDZVl9zbjZyhv3OlFRj21pmbhV7eT9qHEccKMy62Ulm07Hu50+56VruowsaUOL3J+yZKlOe0yLg4M8djK9xPK5kQiKPWwXL7RDTnckkbdB0q5DNhbmQhTWlxfd/Y1ODUHt+Sb+za47Th3Y/wDmW8jBl8cFiw2+ZHyrr/EePK+nlH7mGFNRejR+0Hgtxc9g0CmWNEIaNSMh851aT1yMDPpWrot1bxFXCXGS8l2ucIX8rY7RT/8ADF7+xz/y1alicnyc1/c9Auu0RWlE8PK96djZzfNazhj8O8Zpf1NV/Wsa6PGcdnQ+TeHTW9n2dzkMZSyITqKIQBg77bgnFcL4myapQjBPckcKlfmSlFaT9iXzvXj6mozTf1Lcl2KDzty5eS3ckqxPPGxBjKEMFXAGnTnukHNfTqroWUxVM0lruasG+qiT9eOyE/wze/sk/wDLWp4e/wCdHcXX6V4RZvs+4DdQXDSyo8MWhgyvt2hPw4XPgd81OddTViSjZLfbscHLthkXKdUdfUu9swDgnpnevn2HZFZEXLxs2WxfDscv47yvfG4ldoZJtTkrIveBUnK43228K+k2cciG4yWvubOm51OIvmj3NL/DN7+yTfy1V/BJ9+SOx/8AIafoz7g5TvmYabeWNs7SN3NPrqztirNSVOuc1xOZnZ+PkwfGPzMun2k8HuLnsTADMqKRIikA6/19Od6woy6LYyVUkns5ePJVWqVsdopA5Zvf2Ob+Wtc8Xctykj0kOvY8VqMWDyvenrZzfy1MMfg9qaMbet49q1OLaL7yRwya2tXS4ypaTUkZIJRcAH2yfCuR8R31TpjXtORwq4p2uUFqJn58uhDw2UN8U+ERfE567e2as/DGJKuv1JFTNmpPRWl4I8vDo2t55keNcSR620krnWNOe6fHFVb86urPaurTUvD0TGDcE4sl+K3t3brF2QikhYqutV0surAB050756+1c6mjEyJSU+0lvsbG7IePB8XkcLmVRZvPcKuT2wAJz0wxOMfw1ljyurcdWcYb9n/uROKkvHc5HxS3dJGDxmM5+HBGPYHwr3cbIWQTrlv/ACc6UWpdzTqPcgVOgegVMe8kmQ+5eOXOaLayh/JxM87DvMcBR5AHOdI9t65HUul5GZdpzXD9izXeq12Rv2PPoSGSV+/dSMQoAwqIB3N/LOTjqTVK34ecpxrh2gv8s2LJSX7s0uMc9Ztlt4AwyoEjnGSTu+AOmTnf1rfjdArhe7bv6IxllfLxRA8c5pnuSmptKpjQq7AY6H1O3WunjYOPjNutd3/yaZ2Sl2Z5y3zLNaTdtG252YNuHB3IP+tdDcLY8JI1pteDsfL3NVrfbIexn8Y2OM/wnx/rXmuo/D+/nq7F2nKXiRKzK6nDZHzNeKyYZWPLjOTOlBwkuxj7Q+Z+pqr+Jv8A/ZmzhH6Hya1uyT3vuyUkgaw9uwPVJ8Ca312WrtFshpe5rXXFo4/zkyr7uB/erlVOdb+jka5Srj50Rbc3W5OI2eY+USPJ/Sr0eh59q1P/ACaZZFKMsfErmT81YTn1k0Rj8ST+FXYfC8/57EYPNXsjMltxRvhitoh+/K7H6KtdCroVcP8A9JGp5EpfynybC+IYvf20YQZfQhOn3LNt9KuLp2PH3f8AchytfbiYLe1eVwg4xqY9FRIt/bINbI4uI+2t/wBX/wBmydORBc3HsYZoBG5Q8Y0uDgq0cPX+WsI4OBFvjHv92ZRoy5rlptfYkv8AZPElAaK5guFIyNStHkejLkVE+l0TjpSa/qzR6s4vujDb8cdZVguo3glY4TUcxuf3XBxn0NcPK6JmQf5U9x/yb45Fcv1LRs8w8xWtgPyzdpN4RIcn0z5D3rpdO+Hlvlc9s03ZfbUfBx3mvmqa9l7RzgL+bQdEHXbzOw3r1UeNEOMUUHLk9mPgfNU9s7Mjag3xq24b1Pr6iqGXg4+Tr1F9mjOFsok7wLnnRbtbzhmXSQjjGV/VB8wD49a5mX0Cuy71qJafubq8nUdSN2657D28ci9y7iIztlXU7SfI9cGtNfw61fKDf5ck/wChk8n5d+5p8wc1219BiWJknXdXXBGfI7g6T+FWen9Lvw7fknuH0MLLo2R+YoprtTWmVjygFYgVKYFNgVAFAKAt3IvCrS47VLmcwSbGFsgDI69ds7Dyqz6klBa7olJMt9vzfPYOLe+ZLqA/DKjBnAHnvnx6Hf1NVsjApyoPkjZG1wfZk3NzPbNj7sJ58+CQybf8xAFePyvhefL8prR0IZq13Xc8Wa/k3jstC/rTyIoHyBJpV8M1r+JMiWZJ/pRnteB30wy13BGv/sIXPr3mOPwro09Fw4ezf3Nc7rk/m7G3HyDEf8xcXM3o0mlfogFdGuiiv9EEjTKUn5ZGcxw2fDTEIrKJ3kOFLY69Nycnxqbch1l7AwFk72+yJHlDmZ55pYJYUiMQ3MZyowcYrGFzk2jdndPrphGdb2mQnBOcZX4mVd/yEhZIx4DGApH8p+taoXP1NF7I6dXHDUor5l3bInnfibw8UaRdyiYUb4BZCM//AGzWq+bjZtFzpmLC3D0/d/8ARJfd44uCSOh1POAZG8S7HvD5HIrN/wAFv6lP5rOoKL8J9vsj7+zi10qryWiqiozi5JGSc9MdehP0qaFpeCesS3ZwjPvtdilR3QkE+pNUk7gRk4wpL5bfwODiq3LlvXk7TplWoafaK2ztfJ/C2trSOJzllHex0BO+B6CujWmorZ4zOvjddKcfB9c1WMc1rMsoBXQWz5FQSCPIg1vqlxmtFOS7H5gllLEkkknck9SfHNXrrXy4lZIx1XZIoBQCpTApsCoAoBQCgFQBUgUAoC2/ZgImvkinjSSOUMmHAYZxqXr6jHzrapS9J6fdCKO6WfKtlEcx2sCnzEa5+pFVnfZJd2ywooyccjmWEi0KI+erLtp8dh41onvRvxVW7NWeDnvL15c3sN1LNcMQkbL2QACnUuQdumKpw3NOTZ6DLqpxpwhCPn3NDlXma4t1tIlCdjJMV6ZY5dQ+/hjVtWNd00ki1m9Ootc57fJR/wCDPd8euZriRxcdiIpcaWcKmgHAATq7Gs3Y5S0no0xw6KaUnHe19Pf7kr9ri/5U4PxHOM58CanKTeiv0NpOa2t67ETwKK4Vrt7SOUwuhVA4OWZtlIJ6kEk+1YQUtvSLOVZTKNata5J+37GWXkG87O3ZHQum+kjQUydW7ZOo5qfw09LRC6vj7nFxen/Xf/RN3vKDSXj3E8kQR4ypUncErpzk7bGtzx3KXJnPh1WNdKqh9dmhHy/BHayW0vE4dLOrDdBpK51ba/HapeLJxcRPrEXerlDuke8KjsoVdDxZXVozGF7RdK6sbhdRGf8AWtsMKxd0mV8jqkLJKXBJp7MH+GrF4Ehh4jBrWQvrzGScgADGsdMCsHgyivD39izHrjc3Ka2mta2dMsT3FGoOQoBYYwSB1+dbOLXk405JttEPz/d9lw+5boezKj3bb+9baFuxI1z8H5mJrdJ7NAqAKAUAoBUAVIFAKAUAoBQCgFAb3Ar3sbiKUfoOrfQ7/hWyvv8AKPDP1TDIGUMOhAI+e9UvcsI9YdaMla3sovJHLE0Ed0kwVRLsuDnbBGT5darVUuKf7nY6hn12yhKH8pGry5Z26Qi5vUDQuXGkqMklTgjc7FRWccFtoW9alJycV+rsH4pwl7ntIYJLicnViJWIJHjhmC/OrH4BLu0Uf9Tv4ekn2Je75iu32SwVfI3EijHyUGqOVn42O+NjNVcbJd49jWebiT9biGEeUUeoj5vt+Fcmz4lx4/oi2bliTb7swtwWR/z15cv7MIx9FFUbPii5/pikZRwopabEXKNsTvG0jfvvI/8AVqrx61n3S41vv9kbPw9UV3Rl4na8N4emq4ii1Y7sSqpY/L+52r0vT8DLsfO6bKVtsF2ijmHNfN7XJKJHHDF4IioCcdNTYz8htXp4KNK87ZScnJ+CrlzWmV05AsPJc901zFFbTPGzsBkE6R4klehGM1lFppuXhErey6faHzDci0azvEAm1qRIn5uWMZOR5HOMioqrjtzh40ZSb8HKK1MwFYgVIFAKAUAoBQCgFAKAUAoBQHoqYy1LsNF54F9qN3bRLFpjkVRhS4bUAOgyGGcVnKNUnt7MlJnxffalfyZw6Rj9xMfiSahKteEHJlb4hzBczfnZ5Hz4Fjj6dKyVmvC0Y72RuaxdkvdjRlt7lkYMrEEHIIJBB9CK2Qua8g6dyv8AafkCK/GtfCVR3x/EB19xVTM6VRlxNtd8oPuX60eCYareeN1P7wz8x1rxuT8L2xl8jOjDNWu57c9lENU08cajrlhWOP8AC90n87E8yK8FE5m+05UBj4eMZ2Mzg5/5VP8AU17HC6TRiR7o59uRKZy+8vHlcu7FmY5LE5J+dXpXvWorSNCNetD+rJFECV5a469nMJo1VmAIw4JGD16Eb1s5Ra0ySV5y52l4gsayIiBCSNOc5PXcn8KlcYL5A22VWtRAoBQCgFAKAUAoBQCgFAKAUAoSKAU8eCBQCgFCRQHtSnp7QMiTkdD/AGrer5e5Gg87Hqc++9HeyNGI1olJye2SKgCgFAKgCiWiRUkCgFAKAUAoBQCgFAKAUAoBQkym1fRr0Po/X0tpz/FjFAYqECoJNm84fLEFMsboHGV1AjI8xmgNapIFQSZmtXCCQqwjYlQ+O6SOoB86Aw1IMk8DJjWrLkBhqBGVPQjPUHzoD6htJGV3VGZUwXYAkLnpk+FRsGGpIM9lZyTNoiRnY/oqCTUAxSoVJVgQQcEHqCOuaEnzUkCgFAKAUAoBQCgFAKAUAoBQCgFAeg1DJR0fm6ae7htprOVvu04S3eEHCxyjbBXyJGc1q8GxmmeUbRpbm0ieY3FvCXMrFezZ0wXXTjIG+Ac1PIjiQPIFok1/bpIrFS4bAIG69/vZB7uxyKyfghFo4ja2d2b2/uXuVijnEagMrFmzhgg07LgDA8NzWGzPR82HI8GmKSUTdnOSwOuJBDD+i0jMO8xx0FZcjHiRR4BarYyXSmafTK6ZjZFEQXIhZ1IyVbAJ96chxLDHwu3e34TZ3Bl1ShnCRaQQZSTqYkdANsDf6VjsnRz29sALp4IyWAmMak4ye9pHpms99jDXc6THDDHd37TmWdbK0VFLmMkalwQO7jV0wfQ5rHZlooUPGlWF7aENFHNKDK7HUxjGyqcDoNycdcVlojZuc9cEgs5FiiWY5AYSOyMkqEdV0gY3ztSLEkS/KLRQ8Lu5isvaTSJb5RwpOrdQhx3d2GT448KiT7kxRmsuT7P74tjM87TiPtJ5EZAinTrK4Kk9CO9mobJSIzhfL1obOG5nafM1yYoo0KZZMgDcrsQTufTYVPIjiSV7yhYpJfxLJOz2sBlDZTShAyqN3cuc9cU5Dia9lylapJa2ty0xuLpA2YygSIMD2eQQSx233pyHEir7ltYbKWZyxmW8NvGBjSwT4zjrnOfGnIcSai5Ltvvv3VnkLLaCUoGQNJMVyUViuFHvTkOJSOJKglcRq6KDgLIQXGOoYgAZzmskzBo16yIFAKAUAoBQCgFAKA2LCdY5Fdo1kVTko+dLDyOKgknb7m49ikNrAltGkomwrM5aRd1JJHQeVRxMuRlv+dC4naK3SGa5GJpVZmLD9IKCO4D49ajgORE8s8ZNnN2yoHYIygMcY1DGdvECpaI2eScZY2Qs9I0iYzM+d2YggAjpgZzTiORJ3XNazQxRz2scrxR9mkhdx3R8OUGxI6jenEcjFb8yLHaywQ2yo00Qimk1s2oDqdBGAxyd/Wo4jkZxzm/32G77FMwxCNI8nSAq6Qc4znfNOI5EFw29MU6TlQ5STXg7BiDnc+9TrsRvuTdtzcQb3tYFlW8YM4LsunBYqAQMkDV09KjiZciAsZUSRXeMSKDvGSVBHlkbistGOyT5i5g+8pBGsQiigUqihmc7nfLHr7VCjoly2fB4+/3SK1VQojm7bXk5ZvDI6YFOI5E7Lz+TJNMtpEs08XZySamLHYLkbd3ZRt47b7VHAnmRKczELZL2S6bM5VcnDknJLeXypxI5HjczORf5QZvj32ycoNTMVXzHexv5CnEnkSEXPDAxStbxtdRRdmk5ZtlHwkpjBYAnfPiacBzMNhzgUt44ZLeOZopjKkjs2dbnUxK9GOSdz51PEcz6/wAXq1293LarJKZFeM9o6dmUGFAwO8uw22qOA5kBxW+aeaSZ8BpGLEDpk+VZJaMW9mrUk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B/9k="/>
          <p:cNvSpPr>
            <a:spLocks noChangeAspect="1" noChangeArrowheads="1"/>
          </p:cNvSpPr>
          <p:nvPr/>
        </p:nvSpPr>
        <p:spPr bwMode="auto">
          <a:xfrm>
            <a:off x="152400" y="-152401"/>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1026" name="AutoShape 2" descr="Image result for olympic game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1028" name="AutoShape 4" descr="Image result for olympic game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22" name="Rectangle 21"/>
          <p:cNvSpPr/>
          <p:nvPr/>
        </p:nvSpPr>
        <p:spPr>
          <a:xfrm rot="16200000">
            <a:off x="-2362199" y="3505199"/>
            <a:ext cx="6705600" cy="1981201"/>
          </a:xfrm>
          <a:prstGeom prst="rect">
            <a:avLst/>
          </a:prstGeom>
          <a:solidFill>
            <a:schemeClr val="tx1">
              <a:lumMod val="75000"/>
              <a:alpha val="5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40" name="TextBox 39"/>
          <p:cNvSpPr txBox="1"/>
          <p:nvPr/>
        </p:nvSpPr>
        <p:spPr>
          <a:xfrm>
            <a:off x="2133600" y="1855041"/>
            <a:ext cx="4648200" cy="4238083"/>
          </a:xfrm>
          <a:prstGeom prst="rect">
            <a:avLst/>
          </a:prstGeom>
          <a:noFill/>
        </p:spPr>
        <p:txBody>
          <a:bodyPr wrap="square" lIns="0" tIns="0" rIns="0" bIns="0" rtlCol="0" anchor="ctr">
            <a:spAutoFit/>
          </a:bodyPr>
          <a:lstStyle/>
          <a:p>
            <a:pPr algn="just"/>
            <a:r>
              <a:rPr lang="en-IE" sz="1000" b="1" dirty="0" smtClean="0"/>
              <a:t>Our proposal is based </a:t>
            </a:r>
            <a:r>
              <a:rPr lang="en-US" sz="1000" b="1" dirty="0" smtClean="0"/>
              <a:t>on a feature aimed at giving tips and awareness about healthy living and well beings actions each of us can undertake each day. The sponsor will receive high brand awareness on a daily basis based on a new and content relevant feature for all types of listeners.</a:t>
            </a:r>
            <a:endParaRPr lang="en-IE" sz="1000" dirty="0" smtClean="0"/>
          </a:p>
          <a:p>
            <a:r>
              <a:rPr lang="en-US" sz="1000" dirty="0" smtClean="0"/>
              <a:t> </a:t>
            </a:r>
            <a:endParaRPr lang="en-IE" sz="1000" dirty="0" smtClean="0"/>
          </a:p>
          <a:p>
            <a:pPr>
              <a:lnSpc>
                <a:spcPct val="80000"/>
              </a:lnSpc>
              <a:buClr>
                <a:srgbClr val="FF0000"/>
              </a:buClr>
              <a:buSzPct val="50000"/>
              <a:buFontTx/>
              <a:buChar char="-"/>
            </a:pPr>
            <a:r>
              <a:rPr lang="en-GB" sz="1000" b="1" dirty="0" smtClean="0">
                <a:solidFill>
                  <a:srgbClr val="FF0000"/>
                </a:solidFill>
              </a:rPr>
              <a:t>Timings:</a:t>
            </a:r>
            <a:r>
              <a:rPr lang="en-GB" sz="1000" b="1" dirty="0" smtClean="0"/>
              <a:t>	4 months</a:t>
            </a:r>
          </a:p>
          <a:p>
            <a:pPr>
              <a:lnSpc>
                <a:spcPct val="80000"/>
              </a:lnSpc>
              <a:buClr>
                <a:srgbClr val="FF0000"/>
              </a:buClr>
              <a:buSzPct val="50000"/>
              <a:buFontTx/>
              <a:buChar char="-"/>
            </a:pPr>
            <a:r>
              <a:rPr lang="en-GB" sz="1000" b="1" dirty="0" smtClean="0">
                <a:solidFill>
                  <a:srgbClr val="FF0000"/>
                </a:solidFill>
              </a:rPr>
              <a:t>Start Date: 	</a:t>
            </a:r>
            <a:r>
              <a:rPr lang="en-GB" sz="1000" b="1" dirty="0" smtClean="0"/>
              <a:t>September 2016</a:t>
            </a:r>
          </a:p>
          <a:p>
            <a:pPr>
              <a:lnSpc>
                <a:spcPct val="80000"/>
              </a:lnSpc>
              <a:buClr>
                <a:srgbClr val="FF0000"/>
              </a:buClr>
              <a:buSzPct val="50000"/>
              <a:buFontTx/>
              <a:buChar char="-"/>
            </a:pPr>
            <a:r>
              <a:rPr lang="en-GB" sz="1000" b="1" dirty="0" smtClean="0">
                <a:solidFill>
                  <a:srgbClr val="FF0000"/>
                </a:solidFill>
              </a:rPr>
              <a:t>End Date:</a:t>
            </a:r>
            <a:r>
              <a:rPr lang="en-GB" sz="1000" b="1" dirty="0" smtClean="0"/>
              <a:t>	December 2016</a:t>
            </a:r>
          </a:p>
          <a:p>
            <a:pPr>
              <a:lnSpc>
                <a:spcPct val="80000"/>
              </a:lnSpc>
              <a:buClr>
                <a:srgbClr val="FF0000"/>
              </a:buClr>
              <a:buSzPct val="50000"/>
              <a:buFontTx/>
              <a:buChar char="-"/>
            </a:pPr>
            <a:endParaRPr lang="en-GB" sz="1000" b="1" dirty="0" smtClean="0"/>
          </a:p>
          <a:p>
            <a:pPr>
              <a:lnSpc>
                <a:spcPct val="80000"/>
              </a:lnSpc>
              <a:buClr>
                <a:srgbClr val="FF0000"/>
              </a:buClr>
              <a:buSzPct val="50000"/>
              <a:buFontTx/>
              <a:buChar char="-"/>
            </a:pPr>
            <a:r>
              <a:rPr lang="en-GB" sz="1000" b="1" i="1" u="sng" dirty="0" smtClean="0"/>
              <a:t>Lay Down Activity Options</a:t>
            </a:r>
          </a:p>
          <a:p>
            <a:pPr>
              <a:lnSpc>
                <a:spcPct val="80000"/>
              </a:lnSpc>
              <a:buClr>
                <a:srgbClr val="FF0000"/>
              </a:buClr>
              <a:buSzPct val="50000"/>
              <a:buFontTx/>
              <a:buChar char="-"/>
            </a:pPr>
            <a:endParaRPr lang="en-US" sz="1000" b="1" dirty="0" smtClean="0">
              <a:solidFill>
                <a:srgbClr val="FF0000"/>
              </a:solidFill>
            </a:endParaRPr>
          </a:p>
          <a:p>
            <a:pPr>
              <a:lnSpc>
                <a:spcPct val="80000"/>
              </a:lnSpc>
              <a:buClr>
                <a:srgbClr val="FF0000"/>
              </a:buClr>
              <a:buSzPct val="50000"/>
              <a:buFontTx/>
              <a:buChar char="-"/>
            </a:pPr>
            <a:r>
              <a:rPr lang="en-US" sz="1000" b="1" dirty="0" smtClean="0">
                <a:solidFill>
                  <a:srgbClr val="FF0000"/>
                </a:solidFill>
              </a:rPr>
              <a:t>Outline: </a:t>
            </a:r>
          </a:p>
          <a:p>
            <a:pPr>
              <a:lnSpc>
                <a:spcPct val="80000"/>
              </a:lnSpc>
              <a:buClr>
                <a:srgbClr val="FF0000"/>
              </a:buClr>
              <a:buSzPct val="50000"/>
              <a:buFontTx/>
              <a:buChar char="-"/>
            </a:pPr>
            <a:r>
              <a:rPr lang="en-US" sz="1000" b="1" dirty="0" smtClean="0">
                <a:solidFill>
                  <a:srgbClr val="FF0000"/>
                </a:solidFill>
              </a:rPr>
              <a:t>Monday – Friday</a:t>
            </a:r>
          </a:p>
          <a:p>
            <a:pPr>
              <a:lnSpc>
                <a:spcPct val="80000"/>
              </a:lnSpc>
              <a:buClr>
                <a:srgbClr val="FF0000"/>
              </a:buClr>
              <a:buSzPct val="50000"/>
              <a:buFontTx/>
              <a:buChar char="-"/>
            </a:pPr>
            <a:r>
              <a:rPr lang="en-US" sz="1000" b="1" dirty="0" smtClean="0">
                <a:solidFill>
                  <a:srgbClr val="FF0000"/>
                </a:solidFill>
              </a:rPr>
              <a:t>3 times a day – morning, lunch, evening</a:t>
            </a:r>
          </a:p>
          <a:p>
            <a:pPr>
              <a:lnSpc>
                <a:spcPct val="80000"/>
              </a:lnSpc>
              <a:buClr>
                <a:srgbClr val="FF0000"/>
              </a:buClr>
              <a:buSzPct val="50000"/>
              <a:buFontTx/>
              <a:buChar char="-"/>
            </a:pPr>
            <a:endParaRPr lang="en-US" sz="1000" b="1" dirty="0" smtClean="0">
              <a:solidFill>
                <a:srgbClr val="FF0000"/>
              </a:solidFill>
            </a:endParaRPr>
          </a:p>
          <a:p>
            <a:pPr>
              <a:lnSpc>
                <a:spcPct val="80000"/>
              </a:lnSpc>
              <a:buClr>
                <a:srgbClr val="FF0000"/>
              </a:buClr>
              <a:buSzPct val="50000"/>
              <a:buFontTx/>
              <a:buChar char="-"/>
            </a:pPr>
            <a:r>
              <a:rPr lang="en-GB" sz="1000" b="1" u="sng" dirty="0" smtClean="0"/>
              <a:t>10” branded credit* stings </a:t>
            </a:r>
            <a:r>
              <a:rPr lang="en-GB" sz="1000" dirty="0" smtClean="0"/>
              <a:t> - intros and </a:t>
            </a:r>
            <a:r>
              <a:rPr lang="en-GB" sz="1000" dirty="0" err="1" smtClean="0"/>
              <a:t>outros</a:t>
            </a:r>
            <a:r>
              <a:rPr lang="en-GB" sz="1000" dirty="0" smtClean="0"/>
              <a:t> to each of the 3 tips– Monday to Friday - for the duration of the sponsorship  </a:t>
            </a:r>
            <a:r>
              <a:rPr lang="en-US" sz="800" b="1" dirty="0" smtClean="0"/>
              <a:t>[*Your Account Manager will advise you regarding wording to meet BAI guidelines]</a:t>
            </a:r>
          </a:p>
          <a:p>
            <a:pPr>
              <a:lnSpc>
                <a:spcPct val="80000"/>
              </a:lnSpc>
              <a:buClr>
                <a:srgbClr val="FF0000"/>
              </a:buClr>
              <a:buSzPct val="50000"/>
              <a:buFontTx/>
              <a:buChar char="-"/>
            </a:pPr>
            <a:endParaRPr lang="en-US" sz="1000" b="1" dirty="0" smtClean="0">
              <a:solidFill>
                <a:srgbClr val="FF0000"/>
              </a:solidFill>
            </a:endParaRPr>
          </a:p>
          <a:p>
            <a:r>
              <a:rPr lang="en-GB" sz="1000" b="1" u="sng" dirty="0" smtClean="0"/>
              <a:t>10 X PROMOTIONAL  TRAILERS </a:t>
            </a:r>
            <a:r>
              <a:rPr lang="en-GB" sz="1000" b="1" dirty="0" smtClean="0"/>
              <a:t>(</a:t>
            </a:r>
            <a:r>
              <a:rPr lang="en-GB" sz="1000" dirty="0" err="1" smtClean="0"/>
              <a:t>incl</a:t>
            </a:r>
            <a:r>
              <a:rPr lang="en-GB" sz="1000" dirty="0" smtClean="0"/>
              <a:t> 10 sec sponsorship comprising tagline &amp; a name credit or short branding message - within the promotional trailers) </a:t>
            </a:r>
            <a:r>
              <a:rPr lang="en-GB" sz="1000" b="1" dirty="0" smtClean="0"/>
              <a:t>PER WEEK  (Saturday &amp; Sunday only – 5 per day) 8am – 10pm</a:t>
            </a:r>
            <a:endParaRPr lang="en-IE" sz="1000" dirty="0" smtClean="0"/>
          </a:p>
          <a:p>
            <a:endParaRPr lang="en-GB" sz="1000" dirty="0" smtClean="0"/>
          </a:p>
          <a:p>
            <a:endParaRPr lang="en-GB" sz="1000" dirty="0" smtClean="0"/>
          </a:p>
          <a:p>
            <a:pPr>
              <a:buSzPct val="80000"/>
            </a:pPr>
            <a:r>
              <a:rPr lang="en-GB" sz="1100" b="1" dirty="0" smtClean="0">
                <a:solidFill>
                  <a:srgbClr val="FF0000"/>
                </a:solidFill>
              </a:rPr>
              <a:t>COST:  </a:t>
            </a:r>
            <a:r>
              <a:rPr lang="en-GB" sz="1100" b="1" dirty="0" smtClean="0"/>
              <a:t>€</a:t>
            </a:r>
            <a:r>
              <a:rPr lang="en-IE" sz="1100" dirty="0" smtClean="0"/>
              <a:t>650 + VAT per month</a:t>
            </a:r>
          </a:p>
          <a:p>
            <a:endParaRPr lang="en-IE" sz="1100" dirty="0" smtClean="0"/>
          </a:p>
          <a:p>
            <a:pPr lvl="0"/>
            <a:r>
              <a:rPr lang="en-IE" sz="1100" dirty="0" smtClean="0"/>
              <a:t>A once </a:t>
            </a:r>
            <a:r>
              <a:rPr lang="en-IE" sz="1100" b="1" u="sng" dirty="0" smtClean="0"/>
              <a:t>€50 production fee </a:t>
            </a:r>
            <a:r>
              <a:rPr lang="en-IE" sz="1100" dirty="0" smtClean="0"/>
              <a:t>for the recording of the adverts/stings is </a:t>
            </a:r>
            <a:r>
              <a:rPr lang="en-IE" sz="1100" u="sng" dirty="0" smtClean="0"/>
              <a:t>additional to the rates</a:t>
            </a:r>
            <a:r>
              <a:rPr lang="en-IE" sz="1100" dirty="0" smtClean="0"/>
              <a:t> above. </a:t>
            </a:r>
            <a:r>
              <a:rPr lang="en-US" sz="1100" b="1" dirty="0" smtClean="0"/>
              <a:t>Additional scripts will be charged €50 per script.</a:t>
            </a:r>
            <a:endParaRPr lang="en-IE" sz="1100" dirty="0" smtClean="0"/>
          </a:p>
          <a:p>
            <a:endParaRPr lang="en-IE" sz="1100" dirty="0" smtClean="0"/>
          </a:p>
          <a:p>
            <a:pPr>
              <a:buSzPct val="80000"/>
            </a:pPr>
            <a:endParaRPr lang="en-GB" sz="1000" dirty="0" smtClean="0"/>
          </a:p>
        </p:txBody>
      </p:sp>
      <p:sp>
        <p:nvSpPr>
          <p:cNvPr id="41" name="TextBox 43"/>
          <p:cNvSpPr txBox="1"/>
          <p:nvPr/>
        </p:nvSpPr>
        <p:spPr>
          <a:xfrm>
            <a:off x="0" y="7848600"/>
            <a:ext cx="6858000" cy="1123384"/>
          </a:xfrm>
          <a:prstGeom prst="rect">
            <a:avLst/>
          </a:prstGeom>
          <a:noFill/>
        </p:spPr>
        <p:txBody>
          <a:bodyPr wrap="square" lIns="91440" tIns="0" rIns="9144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r>
              <a:rPr lang="en-IE" sz="900" dirty="0" smtClean="0"/>
              <a:t>Terms and Conditions:</a:t>
            </a:r>
          </a:p>
          <a:p>
            <a:r>
              <a:rPr lang="en-US" sz="800" dirty="0" smtClean="0"/>
              <a:t>THE PACKAGE INCLUDES SPONSORSHIP BRANDING of the Well Being tips </a:t>
            </a:r>
            <a:r>
              <a:rPr lang="en-US" sz="800" smtClean="0"/>
              <a:t>on </a:t>
            </a:r>
            <a:r>
              <a:rPr lang="en-US" sz="800" smtClean="0"/>
              <a:t>Shannonside FM ONLY</a:t>
            </a:r>
            <a:endParaRPr lang="en-IE" sz="800" dirty="0" smtClean="0"/>
          </a:p>
          <a:p>
            <a:r>
              <a:rPr lang="en-US" sz="800" dirty="0" smtClean="0"/>
              <a:t>The maximum length of the sponsorship sting is 10”. BAI Guidelines with regard to sponsorship have to be adhered to (Your Account Manager will advise you regarding wording to meet BAI guidelines).</a:t>
            </a:r>
            <a:endParaRPr lang="en-IE" sz="800" u="sng" dirty="0" smtClean="0"/>
          </a:p>
          <a:p>
            <a:r>
              <a:rPr lang="en-IE" sz="800" dirty="0" smtClean="0"/>
              <a:t>This offer is valid 30</a:t>
            </a:r>
            <a:r>
              <a:rPr lang="en-IE" sz="800" baseline="30000" dirty="0" smtClean="0"/>
              <a:t>th</a:t>
            </a:r>
            <a:r>
              <a:rPr lang="en-IE" sz="800" dirty="0" smtClean="0"/>
              <a:t> September 2016 &amp; The offer is for the recipient of this email only and is not transferrable.</a:t>
            </a:r>
          </a:p>
          <a:p>
            <a:r>
              <a:rPr lang="en-US" sz="800" dirty="0" smtClean="0"/>
              <a:t>THIS IS A SPECIAL OFFER VALID BETWEEN SEPTEMBER 2016 AND DECEMBER 2016</a:t>
            </a:r>
            <a:endParaRPr lang="en-IE" sz="800" dirty="0" smtClean="0"/>
          </a:p>
          <a:p>
            <a:r>
              <a:rPr lang="en-IE" sz="800" dirty="0" smtClean="0"/>
              <a:t>A €50 production fee for the recording of the advert is additional to the rates above.</a:t>
            </a:r>
          </a:p>
          <a:p>
            <a:r>
              <a:rPr lang="en-IE" sz="800" dirty="0" smtClean="0"/>
              <a:t>All prices above are based on pre-payment and are agency commission free – an additional 20% cost will be added for credit terms and 35% for Agency commission.  </a:t>
            </a:r>
            <a:r>
              <a:rPr lang="en-GB" sz="800" dirty="0" smtClean="0"/>
              <a:t>All rates are subject to VAT at the prevailing rate and include a production fee.</a:t>
            </a:r>
            <a:endParaRPr lang="en-US" sz="100" dirty="0" smtClean="0"/>
          </a:p>
        </p:txBody>
      </p:sp>
      <p:sp>
        <p:nvSpPr>
          <p:cNvPr id="2" name="AutoShape 2" descr="Image result for WELL BEI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pic>
        <p:nvPicPr>
          <p:cNvPr id="42" name="Picture 41" descr="WELL_BEING.jpg"/>
          <p:cNvPicPr>
            <a:picLocks noChangeAspect="1"/>
          </p:cNvPicPr>
          <p:nvPr/>
        </p:nvPicPr>
        <p:blipFill>
          <a:blip r:embed="rId3" cstate="print"/>
          <a:stretch>
            <a:fillRect/>
          </a:stretch>
        </p:blipFill>
        <p:spPr>
          <a:xfrm rot="863134">
            <a:off x="5475945" y="223620"/>
            <a:ext cx="1295400" cy="861060"/>
          </a:xfrm>
          <a:prstGeom prst="rect">
            <a:avLst/>
          </a:prstGeom>
        </p:spPr>
      </p:pic>
      <p:pic>
        <p:nvPicPr>
          <p:cNvPr id="43" name="Picture 42" descr="WELL_BEING.jpg"/>
          <p:cNvPicPr>
            <a:picLocks noChangeAspect="1"/>
          </p:cNvPicPr>
          <p:nvPr/>
        </p:nvPicPr>
        <p:blipFill>
          <a:blip r:embed="rId4" cstate="print"/>
          <a:stretch>
            <a:fillRect/>
          </a:stretch>
        </p:blipFill>
        <p:spPr>
          <a:xfrm rot="20402477">
            <a:off x="4191000" y="397019"/>
            <a:ext cx="1371600" cy="684854"/>
          </a:xfrm>
          <a:prstGeom prst="rect">
            <a:avLst/>
          </a:prstGeom>
        </p:spPr>
      </p:pic>
      <p:pic>
        <p:nvPicPr>
          <p:cNvPr id="44" name="Picture 28"/>
          <p:cNvPicPr>
            <a:picLocks noChangeAspect="1" noChangeArrowheads="1"/>
          </p:cNvPicPr>
          <p:nvPr/>
        </p:nvPicPr>
        <p:blipFill>
          <a:blip r:embed="rId5" cstate="print">
            <a:grayscl/>
            <a:extLst>
              <a:ext uri="{BEBA8EAE-BF5A-486C-A8C5-ECC9F3942E4B}">
                <a14:imgProps xmlns="" xmlns:a14="http://schemas.microsoft.com/office/drawing/2010/main">
                  <a14:imgLayer r:embed="rId7">
                    <a14:imgEffect>
                      <a14:backgroundRemoval t="19898" b="98980" l="1556" r="66667"/>
                    </a14:imgEffect>
                  </a14:imgLayer>
                </a14:imgProps>
              </a:ext>
              <a:ext uri="{28A0092B-C50C-407E-A947-70E740481C1C}">
                <a14:useLocalDpi xmlns="" xmlns:a14="http://schemas.microsoft.com/office/drawing/2010/main" val="0"/>
              </a:ext>
            </a:extLst>
          </a:blip>
          <a:srcRect t="16800" r="28592"/>
          <a:stretch>
            <a:fillRect/>
          </a:stretch>
        </p:blipFill>
        <p:spPr bwMode="auto">
          <a:xfrm>
            <a:off x="3048000" y="-76200"/>
            <a:ext cx="1403683" cy="12192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 name="Picture 10" descr="Shannonside"/>
          <p:cNvPicPr>
            <a:picLocks noChangeAspect="1" noChangeArrowheads="1"/>
          </p:cNvPicPr>
          <p:nvPr/>
        </p:nvPicPr>
        <p:blipFill>
          <a:blip r:embed="rId8" cstate="print"/>
          <a:srcRect/>
          <a:stretch>
            <a:fillRect/>
          </a:stretch>
        </p:blipFill>
        <p:spPr bwMode="auto">
          <a:xfrm>
            <a:off x="3197391" y="152399"/>
            <a:ext cx="968541" cy="790646"/>
          </a:xfrm>
          <a:prstGeom prst="rect">
            <a:avLst/>
          </a:prstGeom>
          <a:noFill/>
          <a:ln w="9525">
            <a:noFill/>
            <a:miter lim="800000"/>
            <a:headEnd/>
            <a:tailEnd/>
          </a:ln>
        </p:spPr>
      </p:pic>
      <p:pic>
        <p:nvPicPr>
          <p:cNvPr id="46" name="Picture 4" descr="C:\Users\joao\AppData\Local\Microsoft\Windows\Temporary Internet Files\Content.IE5\ADJ304XX\twitter-icon[1].gif"/>
          <p:cNvPicPr>
            <a:picLocks noChangeAspect="1" noChangeArrowheads="1"/>
          </p:cNvPicPr>
          <p:nvPr/>
        </p:nvPicPr>
        <p:blipFill>
          <a:blip r:embed="rId9" cstate="print"/>
          <a:srcRect/>
          <a:stretch>
            <a:fillRect/>
          </a:stretch>
        </p:blipFill>
        <p:spPr bwMode="auto">
          <a:xfrm>
            <a:off x="402448" y="5682869"/>
            <a:ext cx="511952" cy="565531"/>
          </a:xfrm>
          <a:prstGeom prst="rect">
            <a:avLst/>
          </a:prstGeom>
          <a:noFill/>
        </p:spPr>
      </p:pic>
      <p:sp>
        <p:nvSpPr>
          <p:cNvPr id="47" name="TextBox 46"/>
          <p:cNvSpPr txBox="1"/>
          <p:nvPr/>
        </p:nvSpPr>
        <p:spPr>
          <a:xfrm>
            <a:off x="553977" y="3953452"/>
            <a:ext cx="933400" cy="246221"/>
          </a:xfrm>
          <a:prstGeom prst="rect">
            <a:avLst/>
          </a:prstGeom>
          <a:noFill/>
        </p:spPr>
        <p:txBody>
          <a:bodyPr wrap="square" lIns="0" tIns="0" rIns="0" bIns="0" rtlCol="0" anchor="t">
            <a:spAutoFit/>
          </a:bodyPr>
          <a:lstStyle/>
          <a:p>
            <a:pPr algn="r"/>
            <a:r>
              <a:rPr lang="en-GB" sz="1600" b="1" dirty="0" smtClean="0">
                <a:solidFill>
                  <a:srgbClr val="9DE22E"/>
                </a:solidFill>
                <a:latin typeface="Arial" pitchFamily="34" charset="0"/>
                <a:cs typeface="Arial" pitchFamily="34" charset="0"/>
              </a:rPr>
              <a:t>49,000</a:t>
            </a:r>
            <a:endParaRPr lang="en-GB" sz="1600" b="1" dirty="0">
              <a:solidFill>
                <a:srgbClr val="9DE22E"/>
              </a:solidFill>
              <a:latin typeface="Arial" pitchFamily="34" charset="0"/>
              <a:cs typeface="Arial" pitchFamily="34" charset="0"/>
            </a:endParaRPr>
          </a:p>
        </p:txBody>
      </p:sp>
      <p:sp>
        <p:nvSpPr>
          <p:cNvPr id="48" name="TextBox 47"/>
          <p:cNvSpPr txBox="1"/>
          <p:nvPr/>
        </p:nvSpPr>
        <p:spPr>
          <a:xfrm>
            <a:off x="582309" y="3775512"/>
            <a:ext cx="1184584" cy="184666"/>
          </a:xfrm>
          <a:prstGeom prst="rect">
            <a:avLst/>
          </a:prstGeom>
          <a:noFill/>
        </p:spPr>
        <p:txBody>
          <a:bodyPr wrap="square" lIns="0" tIns="0" rIns="0" bIns="0" rtlCol="0" anchor="t">
            <a:spAutoFit/>
          </a:bodyPr>
          <a:lstStyle/>
          <a:p>
            <a:pPr algn="ctr"/>
            <a:r>
              <a:rPr lang="en-GB" sz="1200" b="1" dirty="0" smtClean="0">
                <a:effectLst>
                  <a:outerShdw blurRad="38100" dist="38100" dir="2700000" algn="tl">
                    <a:srgbClr val="000000">
                      <a:alpha val="43137"/>
                    </a:srgbClr>
                  </a:outerShdw>
                </a:effectLst>
                <a:cs typeface="Arial" pitchFamily="34" charset="0"/>
              </a:rPr>
              <a:t>DAILY REACH</a:t>
            </a:r>
            <a:endParaRPr lang="en-GB" sz="1200" b="1" dirty="0">
              <a:effectLst>
                <a:outerShdw blurRad="38100" dist="38100" dir="2700000" algn="tl">
                  <a:srgbClr val="000000">
                    <a:alpha val="43137"/>
                  </a:srgbClr>
                </a:outerShdw>
              </a:effectLst>
              <a:cs typeface="Arial" pitchFamily="34" charset="0"/>
            </a:endParaRPr>
          </a:p>
        </p:txBody>
      </p:sp>
      <p:sp>
        <p:nvSpPr>
          <p:cNvPr id="49" name="Oval 48"/>
          <p:cNvSpPr>
            <a:spLocks noChangeAspect="1"/>
          </p:cNvSpPr>
          <p:nvPr/>
        </p:nvSpPr>
        <p:spPr bwMode="auto">
          <a:xfrm>
            <a:off x="84616" y="3818563"/>
            <a:ext cx="677383" cy="601037"/>
          </a:xfrm>
          <a:prstGeom prst="ellipse">
            <a:avLst/>
          </a:prstGeom>
          <a:blipFill dpi="0" rotWithShape="1">
            <a:blip r:embed="rId10" cstate="print">
              <a:extLst>
                <a:ext uri="{28A0092B-C50C-407E-A947-70E740481C1C}">
                  <a14:useLocalDpi xmlns="" xmlns:a14="http://schemas.microsoft.com/office/drawing/2010/main" val="0"/>
                </a:ext>
              </a:extLst>
            </a:blip>
            <a:srcRect/>
            <a:stretch>
              <a:fillRect t="-10000"/>
            </a:stretch>
          </a:blipFill>
          <a:ln w="1905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effectLst/>
              <a:latin typeface="+mj-lt"/>
            </a:endParaRPr>
          </a:p>
        </p:txBody>
      </p:sp>
      <p:pic>
        <p:nvPicPr>
          <p:cNvPr id="51" name="Picture 15"/>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1492713" y="3949923"/>
            <a:ext cx="336088" cy="3231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2" name="TextBox 51"/>
          <p:cNvSpPr txBox="1"/>
          <p:nvPr/>
        </p:nvSpPr>
        <p:spPr>
          <a:xfrm>
            <a:off x="857255" y="5928767"/>
            <a:ext cx="742945" cy="246221"/>
          </a:xfrm>
          <a:prstGeom prst="rect">
            <a:avLst/>
          </a:prstGeom>
          <a:noFill/>
        </p:spPr>
        <p:txBody>
          <a:bodyPr wrap="square" lIns="0" tIns="0" rIns="0" bIns="0" rtlCol="0" anchor="t">
            <a:spAutoFit/>
          </a:bodyPr>
          <a:lstStyle/>
          <a:p>
            <a:pPr algn="r"/>
            <a:r>
              <a:rPr lang="en-GB" sz="1600" b="1" dirty="0" smtClean="0">
                <a:solidFill>
                  <a:srgbClr val="9DE22E"/>
                </a:solidFill>
                <a:latin typeface="Arial" pitchFamily="34" charset="0"/>
                <a:cs typeface="Arial" pitchFamily="34" charset="0"/>
              </a:rPr>
              <a:t>21,500</a:t>
            </a:r>
            <a:endParaRPr lang="en-GB" sz="1600" b="1" dirty="0">
              <a:solidFill>
                <a:srgbClr val="9DE22E"/>
              </a:solidFill>
              <a:latin typeface="Arial" pitchFamily="34" charset="0"/>
              <a:cs typeface="Arial" pitchFamily="34" charset="0"/>
            </a:endParaRPr>
          </a:p>
        </p:txBody>
      </p:sp>
      <p:pic>
        <p:nvPicPr>
          <p:cNvPr id="53" name="Picture 3" descr="C:\Users\joao\AppData\Local\Microsoft\Windows\Temporary Internet Files\Content.IE5\4IW35Y09\768px-Facebook_Shiny_Icon.svg[1].png"/>
          <p:cNvPicPr>
            <a:picLocks noChangeAspect="1" noChangeArrowheads="1"/>
          </p:cNvPicPr>
          <p:nvPr/>
        </p:nvPicPr>
        <p:blipFill>
          <a:blip r:embed="rId12" cstate="print"/>
          <a:srcRect/>
          <a:stretch>
            <a:fillRect/>
          </a:stretch>
        </p:blipFill>
        <p:spPr bwMode="auto">
          <a:xfrm>
            <a:off x="97647" y="5987668"/>
            <a:ext cx="511952" cy="565531"/>
          </a:xfrm>
          <a:prstGeom prst="rect">
            <a:avLst/>
          </a:prstGeom>
          <a:noFill/>
        </p:spPr>
      </p:pic>
      <p:pic>
        <p:nvPicPr>
          <p:cNvPr id="54" name="Picture 10" descr="Shannonside"/>
          <p:cNvPicPr>
            <a:picLocks noChangeAspect="1" noChangeArrowheads="1"/>
          </p:cNvPicPr>
          <p:nvPr/>
        </p:nvPicPr>
        <p:blipFill>
          <a:blip r:embed="rId8" cstate="print"/>
          <a:srcRect/>
          <a:stretch>
            <a:fillRect/>
          </a:stretch>
        </p:blipFill>
        <p:spPr bwMode="auto">
          <a:xfrm>
            <a:off x="152400" y="914400"/>
            <a:ext cx="1676400" cy="1269563"/>
          </a:xfrm>
          <a:prstGeom prst="rect">
            <a:avLst/>
          </a:prstGeom>
          <a:noFill/>
          <a:ln w="9525">
            <a:noFill/>
            <a:miter lim="800000"/>
            <a:headEnd/>
            <a:tailEnd/>
          </a:ln>
        </p:spPr>
      </p:pic>
      <p:pic>
        <p:nvPicPr>
          <p:cNvPr id="55" name="Picture 15"/>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1568914" y="5925238"/>
            <a:ext cx="336088" cy="3231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6" name="Picture 2" descr="C:\Users\joao\AppData\Local\Microsoft\Windows\Temporary Internet Files\Content.IE5\OXH5WYFD\Internet1[1].jpg"/>
          <p:cNvPicPr>
            <a:picLocks noChangeAspect="1" noChangeArrowheads="1"/>
          </p:cNvPicPr>
          <p:nvPr/>
        </p:nvPicPr>
        <p:blipFill>
          <a:blip r:embed="rId13" cstate="print"/>
          <a:srcRect/>
          <a:stretch>
            <a:fillRect/>
          </a:stretch>
        </p:blipFill>
        <p:spPr bwMode="auto">
          <a:xfrm>
            <a:off x="107630" y="4807936"/>
            <a:ext cx="730570" cy="565533"/>
          </a:xfrm>
          <a:prstGeom prst="rect">
            <a:avLst/>
          </a:prstGeom>
          <a:noFill/>
        </p:spPr>
      </p:pic>
      <p:sp>
        <p:nvSpPr>
          <p:cNvPr id="57" name="TextBox 56"/>
          <p:cNvSpPr txBox="1"/>
          <p:nvPr/>
        </p:nvSpPr>
        <p:spPr>
          <a:xfrm>
            <a:off x="914400" y="4724400"/>
            <a:ext cx="914400" cy="553998"/>
          </a:xfrm>
          <a:prstGeom prst="rect">
            <a:avLst/>
          </a:prstGeom>
          <a:noFill/>
        </p:spPr>
        <p:txBody>
          <a:bodyPr wrap="square" lIns="0" tIns="0" rIns="0" bIns="0" rtlCol="0" anchor="t">
            <a:spAutoFit/>
          </a:bodyPr>
          <a:lstStyle/>
          <a:p>
            <a:r>
              <a:rPr lang="en-GB" sz="1200" b="1" dirty="0" smtClean="0">
                <a:solidFill>
                  <a:srgbClr val="9DE22E"/>
                </a:solidFill>
                <a:latin typeface="Arial" pitchFamily="34" charset="0"/>
                <a:cs typeface="Arial" pitchFamily="34" charset="0"/>
              </a:rPr>
              <a:t>7 Million </a:t>
            </a:r>
          </a:p>
          <a:p>
            <a:r>
              <a:rPr lang="en-GB" sz="1200" b="1" dirty="0" smtClean="0">
                <a:solidFill>
                  <a:srgbClr val="9DE22E"/>
                </a:solidFill>
                <a:latin typeface="Arial" pitchFamily="34" charset="0"/>
                <a:cs typeface="Arial" pitchFamily="34" charset="0"/>
              </a:rPr>
              <a:t>Page Impressions</a:t>
            </a:r>
            <a:endParaRPr lang="en-GB" sz="1200" b="1" dirty="0">
              <a:solidFill>
                <a:srgbClr val="9DE22E"/>
              </a:solidFill>
              <a:latin typeface="Arial" pitchFamily="34" charset="0"/>
              <a:cs typeface="Arial" pitchFamily="34" charset="0"/>
            </a:endParaRPr>
          </a:p>
        </p:txBody>
      </p:sp>
      <p:pic>
        <p:nvPicPr>
          <p:cNvPr id="58" name="Picture 8" descr="C:\Users\joao\AppData\Local\Microsoft\Windows\Temporary Internet Files\Content.IE5\IXPWDC5F\ComputerScienceEBuildingMobileApplications_1438928386[1].jpg"/>
          <p:cNvPicPr>
            <a:picLocks noChangeAspect="1" noChangeArrowheads="1"/>
          </p:cNvPicPr>
          <p:nvPr/>
        </p:nvPicPr>
        <p:blipFill>
          <a:blip r:embed="rId14" cstate="print"/>
          <a:srcRect/>
          <a:stretch>
            <a:fillRect/>
          </a:stretch>
        </p:blipFill>
        <p:spPr bwMode="auto">
          <a:xfrm>
            <a:off x="155577" y="6858000"/>
            <a:ext cx="1139823" cy="557856"/>
          </a:xfrm>
          <a:prstGeom prst="rect">
            <a:avLst/>
          </a:prstGeom>
          <a:noFill/>
        </p:spPr>
      </p:pic>
      <p:sp>
        <p:nvSpPr>
          <p:cNvPr id="59" name="TextBox 58"/>
          <p:cNvSpPr txBox="1"/>
          <p:nvPr/>
        </p:nvSpPr>
        <p:spPr>
          <a:xfrm>
            <a:off x="781053" y="7471129"/>
            <a:ext cx="742945" cy="246221"/>
          </a:xfrm>
          <a:prstGeom prst="rect">
            <a:avLst/>
          </a:prstGeom>
          <a:noFill/>
        </p:spPr>
        <p:txBody>
          <a:bodyPr wrap="square" lIns="0" tIns="0" rIns="0" bIns="0" rtlCol="0" anchor="t">
            <a:spAutoFit/>
          </a:bodyPr>
          <a:lstStyle/>
          <a:p>
            <a:pPr algn="r"/>
            <a:r>
              <a:rPr lang="en-GB" sz="1600" b="1" dirty="0" smtClean="0">
                <a:solidFill>
                  <a:srgbClr val="9DE22E"/>
                </a:solidFill>
                <a:latin typeface="Arial" pitchFamily="34" charset="0"/>
                <a:cs typeface="Arial" pitchFamily="34" charset="0"/>
              </a:rPr>
              <a:t>35,000</a:t>
            </a:r>
            <a:endParaRPr lang="en-GB" sz="1600" b="1" dirty="0">
              <a:solidFill>
                <a:srgbClr val="9DE22E"/>
              </a:solidFill>
              <a:latin typeface="Arial" pitchFamily="34" charset="0"/>
              <a:cs typeface="Arial" pitchFamily="34" charset="0"/>
            </a:endParaRPr>
          </a:p>
        </p:txBody>
      </p:sp>
      <p:pic>
        <p:nvPicPr>
          <p:cNvPr id="60" name="Picture 15"/>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1568912" y="7449239"/>
            <a:ext cx="336088" cy="3231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 name="Picture 2"/>
          <p:cNvPicPr>
            <a:picLocks noChangeAspect="1" noChangeArrowheads="1"/>
          </p:cNvPicPr>
          <p:nvPr/>
        </p:nvPicPr>
        <p:blipFill>
          <a:blip r:embed="rId15" cstate="print"/>
          <a:srcRect/>
          <a:stretch>
            <a:fillRect/>
          </a:stretch>
        </p:blipFill>
        <p:spPr bwMode="auto">
          <a:xfrm>
            <a:off x="76200" y="1676400"/>
            <a:ext cx="1828800" cy="1752600"/>
          </a:xfrm>
          <a:prstGeom prst="rect">
            <a:avLst/>
          </a:prstGeom>
          <a:noFill/>
          <a:ln w="9525">
            <a:noFill/>
            <a:miter lim="800000"/>
            <a:headEnd/>
            <a:tailEnd/>
          </a:ln>
          <a:effectLst/>
        </p:spPr>
      </p:pic>
    </p:spTree>
    <p:extLst>
      <p:ext uri="{BB962C8B-B14F-4D97-AF65-F5344CB8AC3E}">
        <p14:creationId xmlns="" xmlns:p14="http://schemas.microsoft.com/office/powerpoint/2010/main" val="146154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9042</TotalTime>
  <Words>219</Words>
  <Application>Microsoft Office PowerPoint</Application>
  <PresentationFormat>On-screen Show (4:3)</PresentationFormat>
  <Paragraphs>34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Well Being Healthy Living SEPT – DEC 2016 Sponsorship Proposal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Topline Report – Shannonside</dc:title>
  <dc:creator>Marie Hobbs</dc:creator>
  <cp:lastModifiedBy>Joao Soares</cp:lastModifiedBy>
  <cp:revision>272</cp:revision>
  <cp:lastPrinted>2014-04-24T12:28:55Z</cp:lastPrinted>
  <dcterms:created xsi:type="dcterms:W3CDTF">2014-04-24T09:14:59Z</dcterms:created>
  <dcterms:modified xsi:type="dcterms:W3CDTF">2016-09-08T08:54:29Z</dcterms:modified>
</cp:coreProperties>
</file>