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1" r:id="rId2"/>
  </p:sldIdLst>
  <p:sldSz cx="6858000" cy="9144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FE24"/>
    <a:srgbClr val="091625"/>
    <a:srgbClr val="FEF923"/>
    <a:srgbClr val="D9D9D9"/>
    <a:srgbClr val="FFCC00"/>
    <a:srgbClr val="2B60A1"/>
    <a:srgbClr val="1F497D"/>
    <a:srgbClr val="558ED5"/>
    <a:srgbClr val="E7EC1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22" d="100"/>
          <a:sy n="122" d="100"/>
        </p:scale>
        <p:origin x="-1254" y="408"/>
      </p:cViewPr>
      <p:guideLst>
        <p:guide orient="horz" pos="2880"/>
        <p:guide pos="216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266"/>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51098" y="0"/>
            <a:ext cx="2944958" cy="494266"/>
          </a:xfrm>
          <a:prstGeom prst="rect">
            <a:avLst/>
          </a:prstGeom>
        </p:spPr>
        <p:txBody>
          <a:bodyPr vert="horz" lIns="91440" tIns="45720" rIns="91440" bIns="45720" rtlCol="0"/>
          <a:lstStyle>
            <a:lvl1pPr algn="r">
              <a:defRPr sz="1200"/>
            </a:lvl1pPr>
          </a:lstStyle>
          <a:p>
            <a:fld id="{0C7EB43F-C6B7-4E4A-A003-A0908AD81D83}" type="datetimeFigureOut">
              <a:rPr lang="en-IE" smtClean="0"/>
              <a:pPr/>
              <a:t>08/09/2015</a:t>
            </a:fld>
            <a:endParaRPr lang="en-IE"/>
          </a:p>
        </p:txBody>
      </p:sp>
      <p:sp>
        <p:nvSpPr>
          <p:cNvPr id="4" name="Slide Image Placeholder 3"/>
          <p:cNvSpPr>
            <a:spLocks noGrp="1" noRot="1" noChangeAspect="1"/>
          </p:cNvSpPr>
          <p:nvPr>
            <p:ph type="sldImg" idx="2"/>
          </p:nvPr>
        </p:nvSpPr>
        <p:spPr>
          <a:xfrm>
            <a:off x="2009775" y="741363"/>
            <a:ext cx="2778125" cy="370205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79606" y="4689993"/>
            <a:ext cx="5438464" cy="44436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378406"/>
            <a:ext cx="2944958" cy="494265"/>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51098" y="9378406"/>
            <a:ext cx="2944958" cy="494265"/>
          </a:xfrm>
          <a:prstGeom prst="rect">
            <a:avLst/>
          </a:prstGeom>
        </p:spPr>
        <p:txBody>
          <a:bodyPr vert="horz" lIns="91440" tIns="45720" rIns="91440" bIns="45720" rtlCol="0" anchor="b"/>
          <a:lstStyle>
            <a:lvl1pPr algn="r">
              <a:defRPr sz="1200"/>
            </a:lvl1pPr>
          </a:lstStyle>
          <a:p>
            <a:fld id="{533F55FF-51F2-4069-8FD2-7455BBAC570D}"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IE"/>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950441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4252458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1815719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85861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1183959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2507673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2892048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2049588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1098921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98199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9A81C-5A95-48BA-BC1A-C3C76B8A29AB}" type="datetimeFigureOut">
              <a:rPr lang="en-IE" smtClean="0"/>
              <a:pPr/>
              <a:t>08/09/2015</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2565157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91625"/>
            </a:gs>
            <a:gs pos="100000">
              <a:schemeClr val="accent1">
                <a:lumMod val="75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D19A81C-5A95-48BA-BC1A-C3C76B8A29AB}" type="datetimeFigureOut">
              <a:rPr lang="en-IE" smtClean="0"/>
              <a:pPr/>
              <a:t>08/09/2015</a:t>
            </a:fld>
            <a:endParaRPr lang="en-IE" dirty="0"/>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0E9BB99-76A6-437B-9332-C117F34785DB}" type="slidenum">
              <a:rPr lang="en-IE" smtClean="0"/>
              <a:pPr/>
              <a:t>‹#›</a:t>
            </a:fld>
            <a:endParaRPr lang="en-IE" dirty="0"/>
          </a:p>
        </p:txBody>
      </p:sp>
    </p:spTree>
    <p:extLst>
      <p:ext uri="{BB962C8B-B14F-4D97-AF65-F5344CB8AC3E}">
        <p14:creationId xmlns:p14="http://schemas.microsoft.com/office/powerpoint/2010/main" xmlns="" val="3118916011"/>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15" Type="http://schemas.openxmlformats.org/officeDocument/2006/relationships/image" Target="../media/image4.png"/><Relationship Id="rId4" Type="http://schemas.openxmlformats.org/officeDocument/2006/relationships/image" Target="../media/image3.png"/><Relationship Id="rId1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download.jpg"/>
          <p:cNvPicPr>
            <a:picLocks noChangeAspect="1"/>
          </p:cNvPicPr>
          <p:nvPr/>
        </p:nvPicPr>
        <p:blipFill>
          <a:blip r:embed="rId2" cstate="print"/>
          <a:stretch>
            <a:fillRect/>
          </a:stretch>
        </p:blipFill>
        <p:spPr>
          <a:xfrm>
            <a:off x="4648200" y="76200"/>
            <a:ext cx="2133600" cy="1066800"/>
          </a:xfrm>
          <a:prstGeom prst="rect">
            <a:avLst/>
          </a:prstGeom>
        </p:spPr>
      </p:pic>
      <p:sp>
        <p:nvSpPr>
          <p:cNvPr id="7" name="Title 6"/>
          <p:cNvSpPr>
            <a:spLocks noGrp="1"/>
          </p:cNvSpPr>
          <p:nvPr>
            <p:ph type="title"/>
          </p:nvPr>
        </p:nvSpPr>
        <p:spPr>
          <a:xfrm>
            <a:off x="0" y="0"/>
            <a:ext cx="4870336" cy="1143000"/>
          </a:xfrm>
          <a:prstGeom prst="homePlate">
            <a:avLst/>
          </a:prstGeom>
          <a:solidFill>
            <a:srgbClr val="FFFF00"/>
          </a:solidFill>
          <a:ln>
            <a:solidFill>
              <a:schemeClr val="accent1"/>
            </a:solidFill>
          </a:ln>
        </p:spPr>
        <p:style>
          <a:lnRef idx="0">
            <a:schemeClr val="accent1"/>
          </a:lnRef>
          <a:fillRef idx="3">
            <a:schemeClr val="accent1"/>
          </a:fillRef>
          <a:effectRef idx="3">
            <a:schemeClr val="accent1"/>
          </a:effectRef>
          <a:fontRef idx="minor">
            <a:schemeClr val="lt1"/>
          </a:fontRef>
        </p:style>
        <p:txBody>
          <a:bodyPr lIns="274320">
            <a:noAutofit/>
          </a:bodyPr>
          <a:lstStyle/>
          <a:p>
            <a:pPr algn="l"/>
            <a:r>
              <a:rPr lang="en-IE" sz="2200" b="1" dirty="0" smtClean="0">
                <a:solidFill>
                  <a:schemeClr val="accent1">
                    <a:lumMod val="50000"/>
                  </a:schemeClr>
                </a:solidFill>
                <a:effectLst>
                  <a:outerShdw blurRad="38100" dist="38100" dir="2700000" algn="tl">
                    <a:srgbClr val="000000">
                      <a:alpha val="43137"/>
                    </a:srgbClr>
                  </a:outerShdw>
                </a:effectLst>
                <a:latin typeface="+mj-lt"/>
              </a:rPr>
              <a:t>SHANNONSIDE FM </a:t>
            </a:r>
            <a:r>
              <a:rPr lang="en-IE" sz="1100" b="1" dirty="0" smtClean="0">
                <a:solidFill>
                  <a:schemeClr val="accent1">
                    <a:lumMod val="50000"/>
                  </a:schemeClr>
                </a:solidFill>
                <a:effectLst>
                  <a:outerShdw blurRad="38100" dist="38100" dir="2700000" algn="tl">
                    <a:srgbClr val="000000">
                      <a:alpha val="43137"/>
                    </a:srgbClr>
                  </a:outerShdw>
                </a:effectLst>
                <a:latin typeface="+mj-lt"/>
              </a:rPr>
              <a:t>(Longford, Roscommon, Leitrim)</a:t>
            </a:r>
            <a:r>
              <a:rPr lang="en-IE" sz="2200" b="1" dirty="0" smtClean="0">
                <a:solidFill>
                  <a:schemeClr val="accent1">
                    <a:lumMod val="50000"/>
                  </a:schemeClr>
                </a:solidFill>
                <a:effectLst>
                  <a:outerShdw blurRad="38100" dist="38100" dir="2700000" algn="tl">
                    <a:srgbClr val="000000">
                      <a:alpha val="43137"/>
                    </a:srgbClr>
                  </a:outerShdw>
                </a:effectLst>
                <a:latin typeface="+mj-lt"/>
              </a:rPr>
              <a:t/>
            </a:r>
            <a:br>
              <a:rPr lang="en-IE" sz="2200" b="1" dirty="0" smtClean="0">
                <a:solidFill>
                  <a:schemeClr val="accent1">
                    <a:lumMod val="50000"/>
                  </a:schemeClr>
                </a:solidFill>
                <a:effectLst>
                  <a:outerShdw blurRad="38100" dist="38100" dir="2700000" algn="tl">
                    <a:srgbClr val="000000">
                      <a:alpha val="43137"/>
                    </a:srgbClr>
                  </a:outerShdw>
                </a:effectLst>
                <a:latin typeface="+mj-lt"/>
              </a:rPr>
            </a:br>
            <a:r>
              <a:rPr lang="en-IE" sz="2000" b="1" dirty="0" smtClean="0">
                <a:solidFill>
                  <a:schemeClr val="accent1">
                    <a:lumMod val="50000"/>
                  </a:schemeClr>
                </a:solidFill>
                <a:effectLst>
                  <a:outerShdw blurRad="38100" dist="38100" dir="2700000" algn="tl">
                    <a:srgbClr val="000000">
                      <a:alpha val="43137"/>
                    </a:srgbClr>
                  </a:outerShdw>
                </a:effectLst>
                <a:latin typeface="+mj-lt"/>
              </a:rPr>
              <a:t>OCTOBER 2015</a:t>
            </a:r>
            <a:r>
              <a:rPr lang="en-IE" sz="2200" b="1" dirty="0" smtClean="0">
                <a:solidFill>
                  <a:schemeClr val="accent1">
                    <a:lumMod val="50000"/>
                  </a:schemeClr>
                </a:solidFill>
                <a:effectLst>
                  <a:outerShdw blurRad="38100" dist="38100" dir="2700000" algn="tl">
                    <a:srgbClr val="000000">
                      <a:alpha val="43137"/>
                    </a:srgbClr>
                  </a:outerShdw>
                </a:effectLst>
                <a:latin typeface="+mj-lt"/>
              </a:rPr>
              <a:t/>
            </a:r>
            <a:br>
              <a:rPr lang="en-IE" sz="2200" b="1" dirty="0" smtClean="0">
                <a:solidFill>
                  <a:schemeClr val="accent1">
                    <a:lumMod val="50000"/>
                  </a:schemeClr>
                </a:solidFill>
                <a:effectLst>
                  <a:outerShdw blurRad="38100" dist="38100" dir="2700000" algn="tl">
                    <a:srgbClr val="000000">
                      <a:alpha val="43137"/>
                    </a:srgbClr>
                  </a:outerShdw>
                </a:effectLst>
                <a:latin typeface="+mj-lt"/>
              </a:rPr>
            </a:br>
            <a:r>
              <a:rPr lang="en-IE" sz="2000" b="1" dirty="0" smtClean="0">
                <a:solidFill>
                  <a:schemeClr val="accent1">
                    <a:lumMod val="50000"/>
                  </a:schemeClr>
                </a:solidFill>
                <a:effectLst>
                  <a:outerShdw blurRad="38100" dist="38100" dir="2700000" algn="tl">
                    <a:srgbClr val="000000">
                      <a:alpha val="43137"/>
                    </a:srgbClr>
                  </a:outerShdw>
                </a:effectLst>
                <a:latin typeface="+mj-lt"/>
              </a:rPr>
              <a:t>HOME HEATING OIL PROMOTION</a:t>
            </a:r>
            <a:r>
              <a:rPr lang="en-IE" sz="1100" b="1" dirty="0" smtClean="0">
                <a:solidFill>
                  <a:schemeClr val="accent1">
                    <a:lumMod val="50000"/>
                  </a:schemeClr>
                </a:solidFill>
                <a:effectLst>
                  <a:outerShdw blurRad="38100" dist="38100" dir="2700000" algn="tl">
                    <a:srgbClr val="000000">
                      <a:alpha val="43137"/>
                    </a:srgbClr>
                  </a:outerShdw>
                </a:effectLst>
                <a:latin typeface="+mj-lt"/>
              </a:rPr>
              <a:t/>
            </a:r>
            <a:br>
              <a:rPr lang="en-IE" sz="1100" b="1" dirty="0" smtClean="0">
                <a:solidFill>
                  <a:schemeClr val="accent1">
                    <a:lumMod val="50000"/>
                  </a:schemeClr>
                </a:solidFill>
                <a:effectLst>
                  <a:outerShdw blurRad="38100" dist="38100" dir="2700000" algn="tl">
                    <a:srgbClr val="000000">
                      <a:alpha val="43137"/>
                    </a:srgbClr>
                  </a:outerShdw>
                </a:effectLst>
                <a:latin typeface="+mj-lt"/>
              </a:rPr>
            </a:br>
            <a:endParaRPr lang="en-IE" sz="1400" b="1" dirty="0">
              <a:solidFill>
                <a:schemeClr val="accent1">
                  <a:lumMod val="50000"/>
                </a:schemeClr>
              </a:solidFill>
              <a:effectLst>
                <a:outerShdw blurRad="38100" dist="38100" dir="2700000" algn="tl">
                  <a:srgbClr val="000000">
                    <a:alpha val="43137"/>
                  </a:srgbClr>
                </a:outerShdw>
              </a:effectLst>
              <a:latin typeface="+mj-lt"/>
            </a:endParaRPr>
          </a:p>
        </p:txBody>
      </p:sp>
      <p:sp>
        <p:nvSpPr>
          <p:cNvPr id="23" name="Rectangle 22"/>
          <p:cNvSpPr/>
          <p:nvPr/>
        </p:nvSpPr>
        <p:spPr>
          <a:xfrm>
            <a:off x="0" y="7848600"/>
            <a:ext cx="6858000" cy="1295400"/>
          </a:xfrm>
          <a:prstGeom prst="rect">
            <a:avLst/>
          </a:prstGeom>
          <a:blipFill dpi="0" rotWithShape="1">
            <a:blip r:embed="rId3" cstate="print"/>
            <a:srcRect/>
            <a:stretch>
              <a:fillRect t="-111000" b="-65000"/>
            </a:stretch>
          </a:bli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IE" dirty="0">
              <a:solidFill>
                <a:schemeClr val="accent1">
                  <a:lumMod val="50000"/>
                </a:schemeClr>
              </a:solidFill>
            </a:endParaRPr>
          </a:p>
        </p:txBody>
      </p:sp>
      <p:sp>
        <p:nvSpPr>
          <p:cNvPr id="50" name="Rectangle 49"/>
          <p:cNvSpPr/>
          <p:nvPr/>
        </p:nvSpPr>
        <p:spPr>
          <a:xfrm>
            <a:off x="0" y="7848600"/>
            <a:ext cx="6858000" cy="1295400"/>
          </a:xfrm>
          <a:prstGeom prst="rect">
            <a:avLst/>
          </a:prstGeom>
          <a:solidFill>
            <a:schemeClr val="accent1">
              <a:lumMod val="75000"/>
              <a:alpha val="6313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4098" name="AutoShape 2" descr="data:image/jpeg;base64,/9j/4AAQSkZJRgABAQAAAQABAAD/2wCEAAkGBxQTEhUUEhQWFhUXFh8aFxgXGRUYGhsZFxwdGhQgHBseHSogHBolHRcYITEhJikrLi4vGR8zODMtNygtLisBCgoKDg0OGxAQGywmHyQsLC8wNjQsLCwsLCwsLCwsLCwsLCwwLCwsLCwsLCwsLCwsLCwsLCwsLCwsLCwsLCwsLP/AABEIAOEA4QMBEQACEQEDEQH/xAAcAAEAAgMBAQEAAAAAAAAAAAAABQYDBAcBAgj/xABEEAACAQMCAwYDAwoDBgcAAAABAgMABBESIQUGMRMiQVFhcTKBkQcUoSMzQlJUYnKSscEWNNEVJFOCk9IXQ0Rjc6Ky/8QAGwEBAAIDAQEAAAAAAAAAAAAAAAEEAgMFBgf/xAA1EQACAgIBAwIEBAUEAgMAAAAAAQIDBBESBSExE0EGIlFxFCMyYTNCgZGhFbHB0TRSFiRD/9oADAMBAAIRAxEAPwDmlWSsKAUAoBQCgFAKAUAoBQCgFAKAUAoBQCgFAKAUAoBQCgFAKAUAoBQCgFAKAUAoBQCgFAKAUAoBQCgFAKAUAoBQCgFAKAUAoBQCgFAKAUAoBQCgFAKAUAoBQCgFAKAUAoBQCgFAKAUAoBQCgFAKAUAoBQCgFAKAUAoBQCgFAKAUAoBQCgFAKAUAoBQCgFAKAUAoBQCgFAKAUAoBQCgFAKAUAoBQCgFAKAUAoBQkUIFAKAUAoBQCgFAKMCoAqQKgCpAoBQCgFAKAUAoBQCgFAKAUAoBQHtSlsAqan02geViD7jQsQBuTWUY7B8suKiS0weVAFAKAUB6BmpitsH1LGVODsamUeLB8Vi0D0LWSg/YA1Eo68g8qAKAUAoBQCgFAKAUAoBQCgFSlsHumpUHvuF+5tScOkWNZSp0PkK3gSNj86jdbnxT+Zexkk/LNYgip+aPzMx7e50Hk++tLmEW14qB12jk+EkeA1frDO2fCuB1evLxrPxFD7Pyi3S4z+SR92/2eflp42YlRFqiYY3JO2fbGD70fxFqut8dPen2H4buyr8Es2hu7ZpVKq0qkE9CFcDI9ARXXyba541jqe3xf3XY0Ri1JbRLfafwcQ3WtBhZRqwPBhs39j8zXO6BkyycbjLzF9zbkwUZpr3KYRXZlBryVme6DWSqk/YgFD5UdUkTs8A8KwUZN9id/Ut32acIWe7y4ysQ148Cc9zPpn+lcrruTLGxvlfeXY3Y8OU/saPNFsZby6aNSyq7MxHgBgE+2at4NkI4kHa9N/wCTGxNzbiWO4+z38pbIrYDRlpmOO6R1x9QPlXLj8QqUJtR214Nzxl8rPebLy0tITbWiq0jDEj/EwHjlv1j6dKjpMMzKt/EZHaK8IXcYLjE54ATXoO825exT7GzDw6RkeQKdCY1N4DJAGT7kUbjGfpyktsy4ya2vBq4pwfujHsKhp70T9jyoAoBQCgFAKAUAprtsCmnraCa9zYsbjs3ViquAc6WGQfceVZcdwa8b9yY/U6RwnjPDblQj2YWQ7Yji1Z9ioz9a8rmYvUcWbsjd8v7suQnXLs49yUjtoo4JrWWKSO33aN5RgAnfBb9EhumeucVz52X2XRthJOfvpm1KKi1I1OaeXIbuCK5t9IY6NRUDDBsAkgfpKf7irWD1e7GunTk7fl9/2MJ0xnFOBCWNk3D7rsZrZblX+A6ASR5pkH2Irr5F8Oo4vqVT4a/c0xh6UtSWyzcUuPuubiC0mGU0umMKBuVOATpIJ8B515zGqWR+TbYuz7PfctTlw+ZIkJltpILUyaOzdQqlsD41yMHwOQN/OqkHk132Rhvs/wC6Rm3FxTZEX9/BExe+0SPATHCnxM4wGDsvnjAz7+ddfGxsmelj7Sl3kzRKUU/n9vBAcs/Z9PdntpvyEROSWHeIO/dU4wPU17C3Koxo7kynGuU32OgWfKnDoRgW4lP60m+frt+FeYyfiqKeq+5erw213Pbrlfh0oIa2WMn9KPukfSscb4rTfzrQnhNeCh8z/ZzLb/lrY/eIhvsO+vuo+Ieo+lepozacqD01vXsUpVyg+5LcO4nBIyvZhYppSsUyHukAnd1HQsN/rXkcvEyYuSv3KK24lqE4JLiT1nDbJHciPRoRdDkYPRdTaj4kk7+tca+eVZZWpbX0LGoaeiK4Tcm7Czz2sx0LpRQO42w1Ngkasnz22q5lULGfpU2Lv5ZhXLl3kmVvilqb+6EEFqtsE+M6QGAO2W0/gBXosO2PTsX1bbOW/bZWnF2z0kTfKfLUVpHJc3GlijMFLAYAQkZAPiSNq5HU+r25Vkacba+ujbVTGCcp+xtGGJ7aK1iikkhbDTPCMjI7xGfFiwGcbgVVVl0L5X2S1JeNs2ajx4rwRvFOL8NtVKLZhpB+jJHp39S4z9KvYmL1LL/MldqPnszVY64rionN+IXXaOzBFQE5CoMKPQCvWpfIorvr3KL8mvWLT8hnlQ1p6AoSKECgFAeipSbekO3uS3C+W7mcZiiZh54wPqarZGZjY/8AGmk/oZwrnLwWrl7lBQHjv42jzjs5dWAD4jOcZ8d65eb1qWoyxHvXlG+uju/UN+15FtponRJB20ZI1q2pWB3jJXw22OPI1Tu69fRNSsj8jM1jQcXp9zT4Xy7eWkTT2zr2i6llj0gnCk9Mg5BGD4Hert/VsPLn6Fy+V+DGNNkFtPuWayxPAhv3d+0AYIFKxnxGNHxee5+VefuqnVa44MfD+5YTThuZgvOETdmU4XFIik9/tMqh/gD75z4jAroU0znLlmx2zXKWu1ZK62ke3E9vIsoLKw0EqAynJDjbSSBVGXT8ir1HX+h9zNWRbSfkieZeYrmxm7Pse1jKhlZgwIByCCwGDjH41c6X0KvLr9VtxlvRhbkyrlryioQJecTfsoUxGHLBRtHGW65bHucepwK9bj4GPhLcnttdyo7J2Pjs6Hy/yVbWZEk3+8XHmclVPoD/AFO9cXqPX6sdOFX9kWasVz05E7cXLP8AEfl4V4fM6jdkv5n2+h066YwMNc9LbNu/qfYib9U/Q1vWJc/5TX6kfqZIpWjO2R6Hxq1Tfk4ct90YSjGxENzByjbXuXX/AHe48HXIDH94Dr79a9n0z4irt1Xav7nOuxHH9JSrLlriVrI8QjVoshn1MohcDpljuM7ZFdzLxcXKjy8P2K8JTgy1WV7fyXCwyW4hj0ljIhLggdArdBk49eteSzuh041Tsi3KRcqyJylpoz9r2UtwIYJGmwqqNDANpBIJc7YBY5Oc+9Uo4F9tVfqv5fLMnOMW9eSJteGT9no4nHI8YbKdnllGST3wmGJyeu4roXVtNSwVp++/P/JhGTf8QkvuBSIrw4vGw3ClWMXrntPh9waq4+JlZNv/ANuG19TJyjFfIyrcb5YvriPtrqSNmBCRJHpYEsQMal2A8fHpXpVkUdN+SuL467sq8ZW92zNcciW8ECrJIO3kIUOzaUXxYgeOAD161yauv5F90pVR+Rfsbvw0Ix7vuaPMHKCaUjsI2lYbyS6sj0Gc4B8cD0q1hdYe5Sy5cV7I1Tx0v4fcqvE+WbmAapYmC/rYyPqP711KM3GyH+VNN/Q0uqUfJEEVae0+LXcwTPKgCgFAeg0UuL2CwcK5yu4AESU6R0DAMB7ZqrkdMxsufzw7/U2xunHwXi04razxILub7zM+MQqraQx6AKABn1Jrzd+BlY9knTHjBe5bU4SS5vf7G3a8orBI1x2xts9EjxpUeCnVnV7fSqtvV531ejwUl9WZ+jFPkuxl4c1+s8krKjQN4ORG2FGA2BkAkDcH8Ki9YNtca4v50E7N712I/mjj06W1s1oZIreRWZmUd4NqOEJxsAPrnrXp8DGVNLcdSl7mePGuy3Vz0ipf7YuTv95n/wCo/wDrWE82abTSPTV9DxZRUo7H+2bkf+pn/wCo/wDc1MM2yfZRRFvRMSC5NtGxBzReD4buX5sG/qK2vJsj5gtFddGxLO0Z9/uS/DvtDvI9n7KVfEFdDHzwy+PqQaxnlU2x4zTWyvd8Pzgt1st/AeY7e87seY5sZMT9T56W6N7da871DoClF24z3+xz5SnTLhau5KV5GUePktbT8GnxziotLd5zgv8ADEp/SkPw/IdTXpfh/pyss9az9KK1spTarh5ZzB+Y7xiSbqbJ3OGwPkMbCvUSzEm+EUd2r4fq4Lm3smOVObZkuES5maSCQ6W1nJQn4GB8N8Z96icYZtbhOK2c7qPTFiJWVNtHRmhIYg7AbknoFHUn0xXha+nWyyvRS77KrtjxTOW868xG9l0qT93j2jBz3j0Ln33x6V712PGrjXW/mXll/pXTY2/nWrz4RD2vE5oV0xTyRr10q5A+lZRybpLTjv8AoXL+l4PL9WjYHHbv9qn/AJzWH46S7OK2ZL4fxpLak9A8duv2qf8AnNRHNn4jBET6DjR+ZyaMNzxSeVdMlxK6+Ks5IPuPGs55d6/l1/QinpOHy+V7JLkzjf3SYAkiCXCyDqFzsrgeYzv6VjGSyoOqwqdX6YqkralpFv4xyV2kqyvM05G+iXToZT4DTjTmvP8A+pTwnKhQ4/ucL0ufzb2aFxxK1gjkFrL90mU7xMraSw6grgg/xKfLwrZRh5eRbF3x5QfuQ7IRWo9mUfinOd3MCjynSRuFAUEeuK9JR0rExZ7hHuVJ3Tl2ZXSauzlylv3NWteTysQKAUAonoCi2yds27BmVwQWXB+Jc6h5keIOK2N6rfLuteGRE6dY8vSRzw3DXLXEB3DsS2gsO42GJBGfEdK8ZldRxrKp1Rr4S/bts6EK57Ut9iYvLK5NwvaussBBKxj8nqYdA/XVtk46HHpXLqtxY0vjFqfu/Jukp8u77G1w7jTvM1vNGsC6TpjcqzSnQxGkYxpABORnpXZ6TRKucbK5uSfn9jRZJPszkcY2+Z/qav52vWZ7rpMn+GiSXLdusl5bI6hlaUBlIyCME7jxG1WMBtOcvojn/EU9UxX7nTOJcr2U+VMCRNnAkhAQg52yBsa49PxDJ3enatrZ51VSh80JdzlXErFoJpYHOWicrkeI6qfmCDXUzKlCSlHwz1vRs38RVqflGAMQQykqynKsNiCOhFase6UJfsWc/CjkVNPydl4Dffe7eGfYM4Ik8g6HDn22zXH6v0zllR9JdpHiq5+mpRl7HN+dON/erjCH8jDlIvIno7/Mj6YruyjHGojRX/U7PRcRyk75r7Fe174xt5+GfEe9YPFlGrmdiHUoSvdJ9MuRWmm11zUkXMmr1a3BnRorya+4OyQ5a4j0xzAHvui/9y/WuxCmpT9ZdnJeT55ZH0b+E/CZAcB5HnnOZ1a2hHUsuHb0VT09zVS+WPip2XNNs6t/Vp2RVVC0kXzhvLNiuEW1jYYOWkAkY7HxPSuVj9fnflRqitI5k6WouTb2ccUYyB4Mw+hOKv56Xqns+jd8aOze4JAsl1bo4DK0yhgehB8DW3p/65fYq/EPaha+pc+IW/D55hFDaK3faNzAdEsTISCxXoU261s/F21qX4haS/yeQjZNNOEn/cgeOckXMLYiRrmI/C0Yyw8g6+B9elK/Qv1bTLR2aeruNbqvW1osMvLVw1radrcNbvFGwlYM2rRqJjVsMN1Xz6dKp9Q6jjQt4OCm2cX03LvF6RyjibszsdTuM7M+dRHgTnxxivQQfyJLSRTlvezTrXr6juKexAoBQCgFO67g3eFTRJIGmQyIOqg6c/OpkpSqcYPUiU+50jg/OEEjJBaWeHY4AOgKPMkjJwADXlcno+VFSvutfH9i7C6L+VRJi7sXXtIopyZ5gfya6eyQHZjpwdKjPufeuXVfHatth8q9/dm1p64p9yBvLm6iZLGCY3M5x1VcR+Iw3XI679PwrvYODj5n58ocY/7mic3BcNlp5d5N7GT7xdzGa70tjBOlMoQffYn09K6f43HqnHGq0tmCrk/nkcmT+5/qapZ3axo+gdH/APGi/bRt8KvewuIZtJYRuGKjqQOuPXessGyMXLn7rRo61jWX06qW9Mu919o8W5htZC/UdqyhQfkSTWiPSsKuz1JvbPOQwcyfyKOih3Vy8sjyyHLyMWY+p8vQdPlWeTerHxXj2PWdNwvwkNNdzC7YFYUUyslxRvy8qFFblMvvErp+H8KitfhuJ9THzRHOX9jju/WuzNQj+Y/CPBUVPKvUfqygsMLsOg2rkQast3J+57qcXRjcILwiycQ4nZHhsdtGsvbxt2mspgGQ57TJz8JBx8hXcbh3UmtaPE1VZUblZGL3sroNebmkn28H0CtylFN+SwcjcZ+7XS6jiObEcnoT+bb5E/jXQpatqlQ339jy/XcXjJXxXb3OozhgxDEkg+NfPc31YWOu1vaZz4cWtr3Mlj+cHz/oasdE1+MgzDI/hs4V4t/G3/6Ne1zv4h6jov8A4yJHlv8Azlt/861t6f8Aql9ir8RfwF9zo/MHJUU8jTWjm3uQScgkKxzuT5E+YpT1TGubps7+2meNnROK5IrFveXnaNY3E7W0x+F1VcSk9SX67+BGPKsL8aGEvXpjte6JjJzfCRN21k7BIZ7hhPHuFOkxyAbKdOAWGCMjqDXmrshSnK6ENxl/dFiMJduT7oiuM83QxM8F3ZgsuxC6CpB6EE4ODXQxekZNkY3V29n9TXK6tPUonN+MTwvIWgjManopbVj5+Vetri4VqNj2ylLXLsaFR7djEUAoBQCiBvcK4RLcNohQu2M4GOnTO5rG6yqiHq2PRlFc/BZOE8lzCULca7cHpIAGGfIkHC58zXOv67RGl+j8z+huhRJP5uxbeG8Bbhyzyay6FNRddmBQEjUN8r6jp4+nAu6hX1Kyurjxafgsqt1pyZv/AGZWmi0e8bea4kYajudKkj8SCfkK7fWsr8FjqMe3bsasaHqS2WRG0hpHIChWyzEDfSfPrXluh4192SrdN/uXsiUVDijhcR2z55P1NemzX+az2PSlrGjF/QzW8JkkSMFVLuFy3QZ8T6VOHSrpuMvZbMOrZk8SlThruy4t9ms4xm5gGehw5zWy78JS/n2jz0euZUu8Uj7h+zn/AIl4uP3I2z+JqpLqfT4++2RLqWdLt2LBwvluysMTyNkrv2k5XbH6iDx8OmauUZNt+lTDSfucu6yyx7sltnNuP8Xa7uHuHGNWyD9VF+Ee+5Pzpm3b1WvC8nquiYDqr9SflmbgPLtxeazAq6U2Z3bSufLoST8qiGLCEPUm9Iwzet+nY4QW9Ex/4d3f/Etv52/7axU8N/zlH/XL1/KivcX4XLay9jOoV8ahghgQfEH5GoycX04Kce6Ov03qqyW4y7M0nXIxVemxQsTZ0smhXUuJ1nlDjAu7dAWX7xGNEi5ALBdlYA9cjFVOu9KnkS9elbPCrePNws9ich7mXchVUHJYgb4Pn41yeiYNzyYz4+GMm2PD9zhSHOT5sT9Sa9PnP81o9d0eLjixb8m7wWUJdW7McBZkJJ6AZ3rbgbcn9ip8QRbx0/3Oz3K94nqCcgg5B38xXh+pY1uPe5SXl+TgUyjOC0QP2i2InsTP0mtiGVh1xkZGfofcV7H4fzJZNDrs+xzsqtQltdiGn4NJxOG3fWUULqLtuxY7HSMDu+prmLOr6XfOvjtszdbtS7lW4xyVMZNFuXuAB3nICgH9XUTg49POu3j9cx5U7t1D6IrSx5p6XcrfFeDTWzBZkKMRkA4OR6YNdLHtqyI86ntGqcZRepGhWWmY/YUAoBQfc2uHQO8ihELnOygE59MCp9WNUHOb0iYptrR1ywigTsQ1k0Fww7vYgFhjqdSnYbj4vOvDZVl9zbjZyhv3OlFRj21pmbhV7eT9qHEccKMy62Ulm07Hu50+56VruowsaUOL3J+yZKlOe0yLg4M8djK9xPK5kQiKPWwXL7RDTnckkbdB0q5DNhbmQhTWlxfd/Y1ODUHt+Sb+za47Th3Y/wDmW8jBl8cFiw2+ZHyrr/EePK+nlH7mGFNRejR+0Hgtxc9g0CmWNEIaNSMh851aT1yMDPpWrot1bxFXCXGS8l2ucIX8rY7RT/8ADF7+xz/y1alicnyc1/c9Auu0RWlE8PK96djZzfNazhj8O8Zpf1NV/Wsa6PGcdnQ+TeHTW9n2dzkMZSyITqKIQBg77bgnFcL4myapQjBPckcKlfmSlFaT9iXzvXj6mozTf1Lcl2KDzty5eS3ckqxPPGxBjKEMFXAGnTnukHNfTqroWUxVM0lruasG+qiT9eOyE/wze/sk/wDLWp4e/wCdHcXX6V4RZvs+4DdQXDSyo8MWhgyvt2hPw4XPgd81OddTViSjZLfbscHLthkXKdUdfUu9swDgnpnevn2HZFZEXLxs2WxfDscv47yvfG4ldoZJtTkrIveBUnK43228K+k2cciG4yWvubOm51OIvmj3NL/DN7+yTfy1V/BJ9+SOx/8AIafoz7g5TvmYabeWNs7SN3NPrqztirNSVOuc1xOZnZ+PkwfGPzMun2k8HuLnsTADMqKRIikA6/19Od6woy6LYyVUkns5ePJVWqVsdopA5Zvf2Ob+Wtc8Xctykj0kOvY8VqMWDyvenrZzfy1MMfg9qaMbet49q1OLaL7yRwya2tXS4ypaTUkZIJRcAH2yfCuR8R31TpjXtORwq4p2uUFqJn58uhDw2UN8U+ERfE567e2as/DGJKuv1JFTNmpPRWl4I8vDo2t55keNcSR620krnWNOe6fHFVb86urPaurTUvD0TGDcE4sl+K3t3brF2QikhYqutV0surAB050756+1c6mjEyJSU+0lvsbG7IePB8XkcLmVRZvPcKuT2wAJz0wxOMfw1ljyurcdWcYb9n/uROKkvHc5HxS3dJGDxmM5+HBGPYHwr3cbIWQTrlv/ACc6UWpdzTqPcgVOgegVMe8kmQ+5eOXOaLayh/JxM87DvMcBR5AHOdI9t65HUul5GZdpzXD9izXeq12Rv2PPoSGSV+/dSMQoAwqIB3N/LOTjqTVK34ecpxrh2gv8s2LJSX7s0uMc9Ztlt4AwyoEjnGSTu+AOmTnf1rfjdArhe7bv6IxllfLxRA8c5pnuSmptKpjQq7AY6H1O3WunjYOPjNutd3/yaZ2Sl2Z5y3zLNaTdtG252YNuHB3IP+tdDcLY8JI1pteDsfL3NVrfbIexn8Y2OM/wnx/rXmuo/D+/nq7F2nKXiRKzK6nDZHzNeKyYZWPLjOTOlBwkuxj7Q+Z+pqr+Jv8A/ZmzhH6Hya1uyT3vuyUkgaw9uwPVJ8Ca312WrtFshpe5rXXFo4/zkyr7uB/erlVOdb+jka5Srj50Rbc3W5OI2eY+USPJ/Sr0eh59q1P/ACaZZFKMsfErmT81YTn1k0Rj8ST+FXYfC8/57EYPNXsjMltxRvhitoh+/K7H6KtdCroVcP8A9JGp5EpfynybC+IYvf20YQZfQhOn3LNt9KuLp2PH3f8AchytfbiYLe1eVwg4xqY9FRIt/bINbI4uI+2t/wBX/wBmydORBc3HsYZoBG5Q8Y0uDgq0cPX+WsI4OBFvjHv92ZRoy5rlptfYkv8AZPElAaK5guFIyNStHkejLkVE+l0TjpSa/qzR6s4vujDb8cdZVguo3glY4TUcxuf3XBxn0NcPK6JmQf5U9x/yb45Fcv1LRs8w8xWtgPyzdpN4RIcn0z5D3rpdO+Hlvlc9s03ZfbUfBx3mvmqa9l7RzgL+bQdEHXbzOw3r1UeNEOMUUHLk9mPgfNU9s7Mjag3xq24b1Pr6iqGXg4+Tr1F9mjOFsok7wLnnRbtbzhmXSQjjGV/VB8wD49a5mX0Cuy71qJafubq8nUdSN2657D28ci9y7iIztlXU7SfI9cGtNfw61fKDf5ck/wChk8n5d+5p8wc1219BiWJknXdXXBGfI7g6T+FWen9Lvw7fknuH0MLLo2R+YoprtTWmVjygFYgVKYFNgVAFAKAt3IvCrS47VLmcwSbGFsgDI69ds7Dyqz6klBa7olJMt9vzfPYOLe+ZLqA/DKjBnAHnvnx6Hf1NVsjApyoPkjZG1wfZk3NzPbNj7sJ58+CQybf8xAFePyvhefL8prR0IZq13Xc8Wa/k3jstC/rTyIoHyBJpV8M1r+JMiWZJ/pRnteB30wy13BGv/sIXPr3mOPwro09Fw4ezf3Nc7rk/m7G3HyDEf8xcXM3o0mlfogFdGuiiv9EEjTKUn5ZGcxw2fDTEIrKJ3kOFLY69Nycnxqbch1l7AwFk72+yJHlDmZ55pYJYUiMQ3MZyowcYrGFzk2jdndPrphGdb2mQnBOcZX4mVd/yEhZIx4DGApH8p+taoXP1NF7I6dXHDUor5l3bInnfibw8UaRdyiYUb4BZCM//AGzWq+bjZtFzpmLC3D0/d/8ARJfd44uCSOh1POAZG8S7HvD5HIrN/wAFv6lP5rOoKL8J9vsj7+zi10qryWiqiozi5JGSc9MdehP0qaFpeCesS3ZwjPvtdilR3QkE+pNUk7gRk4wpL5bfwODiq3LlvXk7TplWoafaK2ztfJ/C2trSOJzllHex0BO+B6CujWmorZ4zOvjddKcfB9c1WMc1rMsoBXQWz5FQSCPIg1vqlxmtFOS7H5gllLEkkknck9SfHNXrrXy4lZIx1XZIoBQCpTApsCoAoBQCgFQBUgUAoC2/ZgImvkinjSSOUMmHAYZxqXr6jHzrapS9J6fdCKO6WfKtlEcx2sCnzEa5+pFVnfZJd2ywooyccjmWEi0KI+erLtp8dh41onvRvxVW7NWeDnvL15c3sN1LNcMQkbL2QACnUuQdumKpw3NOTZ6DLqpxpwhCPn3NDlXma4t1tIlCdjJMV6ZY5dQ+/hjVtWNd00ki1m9Ootc57fJR/wCDPd8euZriRxcdiIpcaWcKmgHAATq7Gs3Y5S0no0xw6KaUnHe19Pf7kr9ri/5U4PxHOM58CanKTeiv0NpOa2t67ETwKK4Vrt7SOUwuhVA4OWZtlIJ6kEk+1YQUtvSLOVZTKNata5J+37GWXkG87O3ZHQum+kjQUydW7ZOo5qfw09LRC6vj7nFxen/Xf/RN3vKDSXj3E8kQR4ypUncErpzk7bGtzx3KXJnPh1WNdKqh9dmhHy/BHayW0vE4dLOrDdBpK51ba/HapeLJxcRPrEXerlDuke8KjsoVdDxZXVozGF7RdK6sbhdRGf8AWtsMKxd0mV8jqkLJKXBJp7MH+GrF4Ehh4jBrWQvrzGScgADGsdMCsHgyivD39izHrjc3Ka2mta2dMsT3FGoOQoBYYwSB1+dbOLXk405JttEPz/d9lw+5boezKj3bb+9baFuxI1z8H5mJrdJ7NAqAKAUAoBUAVIFAKAUAoBQCgFAb3Ar3sbiKUfoOrfQ7/hWyvv8AKPDP1TDIGUMOhAI+e9UvcsI9YdaMla3sovJHLE0Ed0kwVRLsuDnbBGT5darVUuKf7nY6hn12yhKH8pGry5Z26Qi5vUDQuXGkqMklTgjc7FRWccFtoW9alJycV+rsH4pwl7ntIYJLicnViJWIJHjhmC/OrH4BLu0Uf9Tv4ekn2Je75iu32SwVfI3EijHyUGqOVn42O+NjNVcbJd49jWebiT9biGEeUUeoj5vt+Fcmz4lx4/oi2bliTb7swtwWR/z15cv7MIx9FFUbPii5/pikZRwopabEXKNsTvG0jfvvI/8AVqrx61n3S41vv9kbPw9UV3Rl4na8N4emq4ii1Y7sSqpY/L+52r0vT8DLsfO6bKVtsF2ijmHNfN7XJKJHHDF4IioCcdNTYz8htXp4KNK87ZScnJ+CrlzWmV05AsPJc901zFFbTPGzsBkE6R4klehGM1lFppuXhErey6faHzDci0azvEAm1qRIn5uWMZOR5HOMioqrjtzh40ZSb8HKK1MwFYgVIFAKAUAoBQCgFAKAUAoBQHoqYy1LsNF54F9qN3bRLFpjkVRhS4bUAOgyGGcVnKNUnt7MlJnxffalfyZw6Rj9xMfiSahKteEHJlb4hzBczfnZ5Hz4Fjj6dKyVmvC0Y72RuaxdkvdjRlt7lkYMrEEHIIJBB9CK2Qua8g6dyv8AafkCK/GtfCVR3x/EB19xVTM6VRlxNtd8oPuX60eCYareeN1P7wz8x1rxuT8L2xl8jOjDNWu57c9lENU08cajrlhWOP8AC90n87E8yK8FE5m+05UBj4eMZ2Mzg5/5VP8AU17HC6TRiR7o59uRKZy+8vHlcu7FmY5LE5J+dXpXvWorSNCNetD+rJFECV5a469nMJo1VmAIw4JGD16Eb1s5Ra0ySV5y52l4gsayIiBCSNOc5PXcn8KlcYL5A22VWtRAoBQCgFAKAUAoBQCgFAKAUAoSKAU8eCBQCgFCRQHtSnp7QMiTkdD/AGrer5e5Gg87Hqc++9HeyNGI1olJye2SKgCgFAKgCiWiRUkCgFAKAUAoBQCgFAKAUAoBQkym1fRr0Po/X0tpz/FjFAYqECoJNm84fLEFMsboHGV1AjI8xmgNapIFQSZmtXCCQqwjYlQ+O6SOoB86Aw1IMk8DJjWrLkBhqBGVPQjPUHzoD6htJGV3VGZUwXYAkLnpk+FRsGGpIM9lZyTNoiRnY/oqCTUAxSoVJVgQQcEHqCOuaEnzUkCgFAKAUAoBQCgFAKAUAoBQCgFAeg1DJR0fm6ae7htprOVvu04S3eEHCxyjbBXyJGc1q8GxmmeUbRpbm0ieY3FvCXMrFezZ0wXXTjIG+Ac1PIjiQPIFok1/bpIrFS4bAIG69/vZB7uxyKyfghFo4ja2d2b2/uXuVijnEagMrFmzhgg07LgDA8NzWGzPR82HI8GmKSUTdnOSwOuJBDD+i0jMO8xx0FZcjHiRR4BarYyXSmafTK6ZjZFEQXIhZ1IyVbAJ96chxLDHwu3e34TZ3Bl1ShnCRaQQZSTqYkdANsDf6VjsnRz29sALp4IyWAmMak4ye9pHpms99jDXc6THDDHd37TmWdbK0VFLmMkalwQO7jV0wfQ5rHZlooUPGlWF7aENFHNKDK7HUxjGyqcDoNycdcVlojZuc9cEgs5FiiWY5AYSOyMkqEdV0gY3ztSLEkS/KLRQ8Lu5isvaTSJb5RwpOrdQhx3d2GT448KiT7kxRmsuT7P74tjM87TiPtJ5EZAinTrK4Kk9CO9mobJSIzhfL1obOG5nafM1yYoo0KZZMgDcrsQTufTYVPIjiSV7yhYpJfxLJOz2sBlDZTShAyqN3cuc9cU5Dia9lylapJa2ty0xuLpA2YygSIMD2eQQSx233pyHEir7ltYbKWZyxmW8NvGBjSwT4zjrnOfGnIcSai5Ltvvv3VnkLLaCUoGQNJMVyUViuFHvTkOJSOJKglcRq6KDgLIQXGOoYgAZzmskzBo16yIFAKAUAoBQCgFAKA2LCdY5Fdo1kVTko+dLDyOKgknb7m49ikNrAltGkomwrM5aRd1JJHQeVRxMuRlv+dC4naK3SGa5GJpVZmLD9IKCO4D49ajgORE8s8ZNnN2yoHYIygMcY1DGdvECpaI2eScZY2Qs9I0iYzM+d2YggAjpgZzTiORJ3XNazQxRz2scrxR9mkhdx3R8OUGxI6jenEcjFb8yLHaywQ2yo00Qimk1s2oDqdBGAxyd/Wo4jkZxzm/32G77FMwxCNI8nSAq6Qc4znfNOI5EFw29MU6TlQ5STXg7BiDnc+9TrsRvuTdtzcQb3tYFlW8YM4LsunBYqAQMkDV09KjiZciAsZUSRXeMSKDvGSVBHlkbistGOyT5i5g+8pBGsQiigUqihmc7nfLHr7VCjoly2fB4+/3SK1VQojm7bXk5ZvDI6YFOI5E7Lz+TJNMtpEs08XZySamLHYLkbd3ZRt47b7VHAnmRKczELZL2S6bM5VcnDknJLeXypxI5HjczORf5QZvj32ycoNTMVXzHexv5CnEnkSEXPDAxStbxtdRRdmk5ZtlHwkpjBYAnfPiacBzMNhzgUt44ZLeOZopjKkjs2dbnUxK9GOSdz51PEcz6/wAXq1293LarJKZFeM9o6dmUGFAwO8uw22qOA5kBxW+aeaSZ8BpGLEDpk+VZJaMW9mrUk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B/9k="/>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E"/>
          </a:p>
        </p:txBody>
      </p:sp>
      <p:sp>
        <p:nvSpPr>
          <p:cNvPr id="14" name="TextBox 13"/>
          <p:cNvSpPr txBox="1"/>
          <p:nvPr/>
        </p:nvSpPr>
        <p:spPr>
          <a:xfrm>
            <a:off x="152400" y="2133600"/>
            <a:ext cx="3200400" cy="2354491"/>
          </a:xfrm>
          <a:prstGeom prst="rect">
            <a:avLst/>
          </a:prstGeom>
          <a:noFill/>
        </p:spPr>
        <p:txBody>
          <a:bodyPr wrap="square" lIns="0" tIns="0" rIns="0" bIns="0" rtlCol="0" anchor="ctr">
            <a:spAutoFit/>
          </a:bodyPr>
          <a:lstStyle/>
          <a:p>
            <a:pPr lvl="0" algn="ctr"/>
            <a:r>
              <a:rPr lang="en-US" sz="1200" b="1" u="sng" dirty="0" smtClean="0"/>
              <a:t>Promotion name - 500 to 1</a:t>
            </a:r>
          </a:p>
          <a:p>
            <a:pPr lvl="0" algn="ctr"/>
            <a:r>
              <a:rPr lang="en-US" sz="1200" b="1" u="sng" dirty="0" smtClean="0"/>
              <a:t>Wave 1 – One Week duration </a:t>
            </a:r>
          </a:p>
          <a:p>
            <a:pPr lvl="0">
              <a:buFontTx/>
              <a:buChar char="-"/>
            </a:pPr>
            <a:r>
              <a:rPr lang="en-US" sz="1200" dirty="0" smtClean="0"/>
              <a:t>Pre-promos start date:  30</a:t>
            </a:r>
            <a:r>
              <a:rPr lang="en-US" sz="1200" baseline="30000" dirty="0" smtClean="0"/>
              <a:t>th</a:t>
            </a:r>
            <a:r>
              <a:rPr lang="en-US" sz="1200" dirty="0" smtClean="0"/>
              <a:t> September</a:t>
            </a:r>
          </a:p>
          <a:p>
            <a:pPr lvl="0">
              <a:buFontTx/>
              <a:buChar char="-"/>
            </a:pPr>
            <a:r>
              <a:rPr lang="en-US" sz="1200" dirty="0" smtClean="0"/>
              <a:t> Promotion start date: 05</a:t>
            </a:r>
            <a:r>
              <a:rPr lang="en-US" sz="1200" baseline="30000" dirty="0" smtClean="0"/>
              <a:t>th</a:t>
            </a:r>
            <a:r>
              <a:rPr lang="en-US" sz="1200" dirty="0" smtClean="0"/>
              <a:t> October</a:t>
            </a:r>
          </a:p>
          <a:p>
            <a:pPr lvl="0">
              <a:buFontTx/>
              <a:buChar char="-"/>
            </a:pPr>
            <a:r>
              <a:rPr lang="en-US" sz="1200" dirty="0" smtClean="0"/>
              <a:t> Promotion end date: 11</a:t>
            </a:r>
            <a:r>
              <a:rPr lang="en-US" sz="1200" baseline="30000" dirty="0" smtClean="0"/>
              <a:t>th</a:t>
            </a:r>
            <a:r>
              <a:rPr lang="en-US" sz="1200" dirty="0" smtClean="0"/>
              <a:t> October</a:t>
            </a:r>
          </a:p>
          <a:p>
            <a:pPr lvl="0"/>
            <a:endParaRPr lang="en-US" sz="1200" dirty="0" smtClean="0"/>
          </a:p>
          <a:p>
            <a:pPr lvl="0"/>
            <a:r>
              <a:rPr lang="en-US" sz="1100" dirty="0" smtClean="0"/>
              <a:t> </a:t>
            </a:r>
            <a:r>
              <a:rPr lang="en-IE" sz="1000" dirty="0" smtClean="0"/>
              <a:t>- 1 week promotion on Shannonside FM</a:t>
            </a:r>
          </a:p>
          <a:p>
            <a:pPr lvl="0">
              <a:buFontTx/>
              <a:buChar char="-"/>
            </a:pPr>
            <a:r>
              <a:rPr lang="en-IE" sz="1000" dirty="0" smtClean="0"/>
              <a:t>Prize: €500 voucher for home heating oil or  1,000 litre voucher for home heating oil</a:t>
            </a:r>
          </a:p>
          <a:p>
            <a:pPr lvl="0">
              <a:buFontTx/>
              <a:buChar char="-"/>
            </a:pPr>
            <a:r>
              <a:rPr lang="en-IE" sz="1000" dirty="0" smtClean="0"/>
              <a:t> Proposed Mechanics: Odds on general knowledge questions  on heat, warmth on every show (7am – 8pm – Mon to Fri) and 8am – 6pm – Sat &amp;Sun) – One qualifier per day – All the qualifiers in the overall draw taking place on Monday 12</a:t>
            </a:r>
            <a:r>
              <a:rPr lang="en-IE" sz="1000" baseline="30000" dirty="0" smtClean="0"/>
              <a:t>th</a:t>
            </a:r>
            <a:r>
              <a:rPr lang="en-IE" sz="1000" dirty="0" smtClean="0"/>
              <a:t> Oct. One winner who will win the prize mentioned above.</a:t>
            </a:r>
            <a:endParaRPr lang="en-US" sz="1100" dirty="0" smtClean="0"/>
          </a:p>
        </p:txBody>
      </p:sp>
      <p:sp>
        <p:nvSpPr>
          <p:cNvPr id="13" name="TextBox 43"/>
          <p:cNvSpPr txBox="1"/>
          <p:nvPr/>
        </p:nvSpPr>
        <p:spPr>
          <a:xfrm>
            <a:off x="685800" y="7848600"/>
            <a:ext cx="6172200" cy="1261884"/>
          </a:xfrm>
          <a:prstGeom prst="rect">
            <a:avLst/>
          </a:prstGeom>
          <a:noFill/>
        </p:spPr>
        <p:txBody>
          <a:bodyPr wrap="square" lIns="91440" tIns="0" rIns="9144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buFontTx/>
              <a:buChar char="-"/>
            </a:pPr>
            <a:r>
              <a:rPr lang="en-IE" sz="900" dirty="0" smtClean="0"/>
              <a:t>Terms and Conditions:</a:t>
            </a:r>
          </a:p>
          <a:p>
            <a:pPr marL="0" lvl="1"/>
            <a:r>
              <a:rPr lang="en-GB" sz="900" dirty="0" smtClean="0"/>
              <a:t>This proposal is for adverts on Shannonside FM only. This proposal is for the recipient of this offer only and  is non transferrable. </a:t>
            </a:r>
          </a:p>
          <a:p>
            <a:pPr marL="0" lvl="1"/>
            <a:r>
              <a:rPr lang="en-GB" sz="900" dirty="0" smtClean="0"/>
              <a:t>This special offer is valid until the 03</a:t>
            </a:r>
            <a:r>
              <a:rPr lang="en-GB" sz="900" baseline="30000" dirty="0" smtClean="0"/>
              <a:t>rd</a:t>
            </a:r>
            <a:r>
              <a:rPr lang="en-GB" sz="900" dirty="0" smtClean="0"/>
              <a:t> October 2015. All of the rates above are special rates for the purpose of this offer and can not be used as the base of long term deals or beyond the date above. A mandatory €50 production fee is included in price.</a:t>
            </a:r>
          </a:p>
          <a:p>
            <a:pPr marL="0" lvl="1"/>
            <a:r>
              <a:rPr lang="en-GB" sz="900" dirty="0" smtClean="0"/>
              <a:t>The sponsor understands that this offer only covers Shannonside FM. There will be another sponsor on Northern Sound.</a:t>
            </a:r>
          </a:p>
          <a:p>
            <a:pPr marL="0" lvl="1"/>
            <a:r>
              <a:rPr lang="en-GB" sz="900" dirty="0" smtClean="0"/>
              <a:t>The sponsor is delivering the prize which has to consist of €500 vouchers or 1,000 litres. Wave 1 has one winner only; Wave 2 has two winners.</a:t>
            </a:r>
          </a:p>
          <a:p>
            <a:pPr marL="0" lvl="1"/>
            <a:r>
              <a:rPr lang="en-GB" sz="900" dirty="0" smtClean="0"/>
              <a:t>This offer is agency and commission free. Additional fees will have to be added in the case of agency fee/commission. All packages are based on pre-payment received before start of campaign.  All rates are subject to VAT at the prevailing rate. </a:t>
            </a:r>
            <a:endParaRPr lang="en-IE" sz="900" dirty="0" smtClean="0"/>
          </a:p>
          <a:p>
            <a:pPr lvl="0" algn="just">
              <a:buFontTx/>
              <a:buChar char="-"/>
            </a:pPr>
            <a:endParaRPr lang="en-US" sz="100" dirty="0" smtClean="0"/>
          </a:p>
        </p:txBody>
      </p:sp>
      <p:graphicFrame>
        <p:nvGraphicFramePr>
          <p:cNvPr id="28" name="Table 27"/>
          <p:cNvGraphicFramePr>
            <a:graphicFrameLocks noGrp="1"/>
          </p:cNvGraphicFramePr>
          <p:nvPr/>
        </p:nvGraphicFramePr>
        <p:xfrm>
          <a:off x="228600" y="4724400"/>
          <a:ext cx="2895600" cy="2885949"/>
        </p:xfrm>
        <a:graphic>
          <a:graphicData uri="http://schemas.openxmlformats.org/drawingml/2006/table">
            <a:tbl>
              <a:tblPr firstRow="1" bandRow="1">
                <a:tableStyleId>{5C22544A-7EE6-4342-B048-85BDC9FD1C3A}</a:tableStyleId>
              </a:tblPr>
              <a:tblGrid>
                <a:gridCol w="801859"/>
                <a:gridCol w="417341"/>
                <a:gridCol w="1676400"/>
              </a:tblGrid>
              <a:tr h="381000">
                <a:tc gridSpan="3">
                  <a:txBody>
                    <a:bodyPr/>
                    <a:lstStyle/>
                    <a:p>
                      <a:pPr algn="ctr"/>
                      <a:r>
                        <a:rPr lang="en-IE" sz="1000" dirty="0" smtClean="0"/>
                        <a:t>Wave 1 – 500 to 1 </a:t>
                      </a:r>
                    </a:p>
                    <a:p>
                      <a:pPr algn="ctr"/>
                      <a:r>
                        <a:rPr lang="en-IE" sz="1000" dirty="0" smtClean="0"/>
                        <a:t>Home Heating Oil Promotion</a:t>
                      </a:r>
                    </a:p>
                  </a:txBody>
                  <a:tcPr anchor="ctr"/>
                </a:tc>
                <a:tc hMerge="1">
                  <a:txBody>
                    <a:bodyPr/>
                    <a:lstStyle/>
                    <a:p>
                      <a:pPr algn="ctr"/>
                      <a:endParaRPr lang="en-IE" sz="900" dirty="0"/>
                    </a:p>
                  </a:txBody>
                  <a:tcPr/>
                </a:tc>
                <a:tc hMerge="1">
                  <a:txBody>
                    <a:bodyPr/>
                    <a:lstStyle/>
                    <a:p>
                      <a:pPr algn="ctr"/>
                      <a:endParaRPr lang="en-IE" sz="900" dirty="0"/>
                    </a:p>
                  </a:txBody>
                  <a:tcPr/>
                </a:tc>
              </a:tr>
              <a:tr h="313566">
                <a:tc>
                  <a:txBody>
                    <a:bodyPr/>
                    <a:lstStyle/>
                    <a:p>
                      <a:pPr algn="ctr"/>
                      <a:r>
                        <a:rPr lang="en-IE" sz="1000" dirty="0" smtClean="0"/>
                        <a:t>Pre-promos</a:t>
                      </a:r>
                      <a:endParaRPr lang="en-IE" sz="1000" dirty="0"/>
                    </a:p>
                  </a:txBody>
                  <a:tcPr anchor="ctr"/>
                </a:tc>
                <a:tc>
                  <a:txBody>
                    <a:bodyPr/>
                    <a:lstStyle/>
                    <a:p>
                      <a:pPr algn="ctr"/>
                      <a:r>
                        <a:rPr lang="en-IE" sz="1000" dirty="0" smtClean="0"/>
                        <a:t>6 per day</a:t>
                      </a:r>
                      <a:endParaRPr lang="en-IE" sz="1000" dirty="0"/>
                    </a:p>
                  </a:txBody>
                  <a:tcPr anchor="ctr"/>
                </a:tc>
                <a:tc>
                  <a:txBody>
                    <a:bodyPr/>
                    <a:lstStyle/>
                    <a:p>
                      <a:pPr algn="l"/>
                      <a:r>
                        <a:rPr lang="en-IE" sz="800" dirty="0" smtClean="0"/>
                        <a:t>From 30/09 to 04/10</a:t>
                      </a:r>
                    </a:p>
                    <a:p>
                      <a:pPr algn="l"/>
                      <a:r>
                        <a:rPr lang="en-IE" sz="800" dirty="0" smtClean="0"/>
                        <a:t>Duration: 30 seconds (</a:t>
                      </a:r>
                      <a:r>
                        <a:rPr lang="en-IE" sz="800" dirty="0" err="1" smtClean="0"/>
                        <a:t>incl</a:t>
                      </a:r>
                      <a:r>
                        <a:rPr lang="en-IE" sz="800" dirty="0" smtClean="0"/>
                        <a:t> 10 seconds credit sponsors – sponsor name will be credited twice in the promo)</a:t>
                      </a:r>
                    </a:p>
                    <a:p>
                      <a:pPr algn="l"/>
                      <a:r>
                        <a:rPr lang="en-IE" sz="800" dirty="0" smtClean="0"/>
                        <a:t>Total</a:t>
                      </a:r>
                      <a:r>
                        <a:rPr lang="en-IE" sz="800" baseline="0" dirty="0" smtClean="0"/>
                        <a:t> </a:t>
                      </a:r>
                      <a:r>
                        <a:rPr lang="en-IE" sz="800" baseline="0" dirty="0" err="1" smtClean="0"/>
                        <a:t>PrePromos</a:t>
                      </a:r>
                      <a:r>
                        <a:rPr lang="en-IE" sz="800" baseline="0" dirty="0" smtClean="0"/>
                        <a:t>: 30</a:t>
                      </a:r>
                      <a:endParaRPr lang="en-IE" sz="800" dirty="0" smtClean="0"/>
                    </a:p>
                  </a:txBody>
                  <a:tcPr anchor="ctr"/>
                </a:tc>
              </a:tr>
              <a:tr h="313566">
                <a:tc>
                  <a:txBody>
                    <a:bodyPr/>
                    <a:lstStyle/>
                    <a:p>
                      <a:pPr algn="ctr"/>
                      <a:r>
                        <a:rPr lang="en-IE" sz="1000" kern="1200" dirty="0" smtClean="0">
                          <a:solidFill>
                            <a:schemeClr val="dk1"/>
                          </a:solidFill>
                          <a:latin typeface="+mn-lt"/>
                          <a:ea typeface="+mn-ea"/>
                          <a:cs typeface="+mn-cs"/>
                        </a:rPr>
                        <a:t>Promos</a:t>
                      </a:r>
                      <a:endParaRPr lang="en-IE" sz="1000" kern="1200" dirty="0">
                        <a:solidFill>
                          <a:schemeClr val="dk1"/>
                        </a:solidFill>
                        <a:latin typeface="+mn-lt"/>
                        <a:ea typeface="+mn-ea"/>
                        <a:cs typeface="+mn-cs"/>
                      </a:endParaRPr>
                    </a:p>
                  </a:txBody>
                  <a:tcPr/>
                </a:tc>
                <a:tc>
                  <a:txBody>
                    <a:bodyPr/>
                    <a:lstStyle/>
                    <a:p>
                      <a:pPr marL="0" algn="ctr" defTabSz="914400" rtl="0" eaLnBrk="1" latinLnBrk="0" hangingPunct="1"/>
                      <a:r>
                        <a:rPr lang="en-IE" sz="1000" kern="1200" dirty="0" smtClean="0">
                          <a:solidFill>
                            <a:schemeClr val="dk1"/>
                          </a:solidFill>
                          <a:latin typeface="+mn-lt"/>
                          <a:ea typeface="+mn-ea"/>
                          <a:cs typeface="+mn-cs"/>
                        </a:rPr>
                        <a:t>10 per day</a:t>
                      </a:r>
                      <a:endParaRPr lang="en-IE" sz="1000" kern="1200" dirty="0">
                        <a:solidFill>
                          <a:schemeClr val="dk1"/>
                        </a:solidFill>
                        <a:latin typeface="+mn-lt"/>
                        <a:ea typeface="+mn-ea"/>
                        <a:cs typeface="+mn-cs"/>
                      </a:endParaRPr>
                    </a:p>
                  </a:txBody>
                  <a:tcPr/>
                </a:tc>
                <a:tc>
                  <a:txBody>
                    <a:bodyPr/>
                    <a:lstStyle/>
                    <a:p>
                      <a:pPr marL="0" algn="l" defTabSz="914400" rtl="0" eaLnBrk="1" latinLnBrk="0" hangingPunct="1"/>
                      <a:r>
                        <a:rPr lang="en-IE" sz="800" kern="1200" dirty="0" smtClean="0">
                          <a:solidFill>
                            <a:schemeClr val="dk1"/>
                          </a:solidFill>
                          <a:latin typeface="+mn-lt"/>
                          <a:ea typeface="+mn-ea"/>
                          <a:cs typeface="+mn-cs"/>
                        </a:rPr>
                        <a:t>From 05/10 to 11/10</a:t>
                      </a:r>
                    </a:p>
                    <a:p>
                      <a:pPr algn="l"/>
                      <a:r>
                        <a:rPr lang="en-IE" sz="800" dirty="0" smtClean="0"/>
                        <a:t>Duration: 30 seconds (</a:t>
                      </a:r>
                      <a:r>
                        <a:rPr lang="en-IE" sz="800" dirty="0" err="1" smtClean="0"/>
                        <a:t>incl</a:t>
                      </a:r>
                      <a:r>
                        <a:rPr lang="en-IE" sz="800" dirty="0" smtClean="0"/>
                        <a:t> 10 seconds credit sponsors – sponsor name will be credited twice in the promo)</a:t>
                      </a:r>
                    </a:p>
                    <a:p>
                      <a:pPr marL="0" algn="l" defTabSz="914400" rtl="0" eaLnBrk="1" latinLnBrk="0" hangingPunct="1"/>
                      <a:r>
                        <a:rPr lang="en-IE" sz="800" kern="1200" dirty="0" smtClean="0">
                          <a:solidFill>
                            <a:schemeClr val="dk1"/>
                          </a:solidFill>
                          <a:latin typeface="+mn-lt"/>
                          <a:ea typeface="+mn-ea"/>
                          <a:cs typeface="+mn-cs"/>
                        </a:rPr>
                        <a:t>Total Promos: 70</a:t>
                      </a:r>
                    </a:p>
                  </a:txBody>
                  <a:tcPr/>
                </a:tc>
              </a:tr>
              <a:tr h="386589">
                <a:tc>
                  <a:txBody>
                    <a:bodyPr/>
                    <a:lstStyle/>
                    <a:p>
                      <a:pPr marL="0" algn="ctr" defTabSz="914400" rtl="0" eaLnBrk="1" latinLnBrk="0" hangingPunct="1"/>
                      <a:r>
                        <a:rPr lang="en-IE" sz="1000" kern="1200" dirty="0" smtClean="0">
                          <a:solidFill>
                            <a:schemeClr val="dk1"/>
                          </a:solidFill>
                          <a:latin typeface="+mn-lt"/>
                          <a:ea typeface="+mn-ea"/>
                          <a:cs typeface="+mn-cs"/>
                        </a:rPr>
                        <a:t>Digital</a:t>
                      </a:r>
                      <a:endParaRPr lang="en-IE" sz="1000" kern="1200" dirty="0">
                        <a:solidFill>
                          <a:schemeClr val="dk1"/>
                        </a:solidFill>
                        <a:latin typeface="+mn-lt"/>
                        <a:ea typeface="+mn-ea"/>
                        <a:cs typeface="+mn-cs"/>
                      </a:endParaRPr>
                    </a:p>
                  </a:txBody>
                  <a:tcPr/>
                </a:tc>
                <a:tc>
                  <a:txBody>
                    <a:bodyPr/>
                    <a:lstStyle/>
                    <a:p>
                      <a:pPr algn="ctr"/>
                      <a:r>
                        <a:rPr lang="en-IE" sz="1100" dirty="0" smtClean="0"/>
                        <a:t>5</a:t>
                      </a:r>
                      <a:endParaRPr lang="en-IE" sz="1100" dirty="0"/>
                    </a:p>
                  </a:txBody>
                  <a:tcPr/>
                </a:tc>
                <a:tc>
                  <a:txBody>
                    <a:bodyPr/>
                    <a:lstStyle/>
                    <a:p>
                      <a:pPr algn="l">
                        <a:buFontTx/>
                        <a:buChar char="-"/>
                      </a:pPr>
                      <a:r>
                        <a:rPr lang="en-IE" sz="800" kern="1200" dirty="0" smtClean="0">
                          <a:solidFill>
                            <a:schemeClr val="dk1"/>
                          </a:solidFill>
                          <a:latin typeface="+mn-lt"/>
                          <a:ea typeface="+mn-ea"/>
                          <a:cs typeface="+mn-cs"/>
                        </a:rPr>
                        <a:t>5 </a:t>
                      </a:r>
                      <a:r>
                        <a:rPr lang="en-IE" sz="800" kern="1200" dirty="0" err="1" smtClean="0">
                          <a:solidFill>
                            <a:schemeClr val="dk1"/>
                          </a:solidFill>
                          <a:latin typeface="+mn-lt"/>
                          <a:ea typeface="+mn-ea"/>
                          <a:cs typeface="+mn-cs"/>
                        </a:rPr>
                        <a:t>Facebook</a:t>
                      </a:r>
                      <a:r>
                        <a:rPr lang="en-IE" sz="800" kern="1200" dirty="0" smtClean="0">
                          <a:solidFill>
                            <a:schemeClr val="dk1"/>
                          </a:solidFill>
                          <a:latin typeface="+mn-lt"/>
                          <a:ea typeface="+mn-ea"/>
                          <a:cs typeface="+mn-cs"/>
                        </a:rPr>
                        <a:t> posts (</a:t>
                      </a:r>
                      <a:r>
                        <a:rPr lang="en-IE" sz="800" kern="1200" dirty="0" err="1" smtClean="0">
                          <a:solidFill>
                            <a:schemeClr val="dk1"/>
                          </a:solidFill>
                          <a:latin typeface="+mn-lt"/>
                          <a:ea typeface="+mn-ea"/>
                          <a:cs typeface="+mn-cs"/>
                        </a:rPr>
                        <a:t>incl</a:t>
                      </a:r>
                      <a:r>
                        <a:rPr lang="en-IE" sz="800" kern="1200" dirty="0" smtClean="0">
                          <a:solidFill>
                            <a:schemeClr val="dk1"/>
                          </a:solidFill>
                          <a:latin typeface="+mn-lt"/>
                          <a:ea typeface="+mn-ea"/>
                          <a:cs typeface="+mn-cs"/>
                        </a:rPr>
                        <a:t> Tag to the sponsor’s FB page) between 03/10 to 11/10</a:t>
                      </a:r>
                    </a:p>
                  </a:txBody>
                  <a:tcPr/>
                </a:tc>
              </a:tr>
              <a:tr h="386589">
                <a:tc>
                  <a:txBody>
                    <a:bodyPr/>
                    <a:lstStyle/>
                    <a:p>
                      <a:pPr algn="ctr"/>
                      <a:r>
                        <a:rPr lang="en-IE" sz="1100" dirty="0" smtClean="0"/>
                        <a:t>Costs</a:t>
                      </a:r>
                      <a:endParaRPr lang="en-IE" sz="1100" dirty="0"/>
                    </a:p>
                  </a:txBody>
                  <a:tcPr/>
                </a:tc>
                <a:tc gridSpan="2">
                  <a:txBody>
                    <a:bodyPr/>
                    <a:lstStyle/>
                    <a:p>
                      <a:pPr algn="ctr"/>
                      <a:r>
                        <a:rPr lang="en-IE" sz="1100" dirty="0" smtClean="0"/>
                        <a:t>€1,250 </a:t>
                      </a:r>
                      <a:r>
                        <a:rPr lang="en-IE" sz="1100" dirty="0" smtClean="0"/>
                        <a:t>+ VAT</a:t>
                      </a:r>
                      <a:endParaRPr lang="en-IE" sz="1100" dirty="0"/>
                    </a:p>
                  </a:txBody>
                  <a:tcPr/>
                </a:tc>
                <a:tc hMerge="1">
                  <a:txBody>
                    <a:bodyPr/>
                    <a:lstStyle/>
                    <a:p>
                      <a:pPr algn="l"/>
                      <a:endParaRPr lang="en-IE" sz="900" dirty="0"/>
                    </a:p>
                  </a:txBody>
                  <a:tcPr/>
                </a:tc>
              </a:tr>
            </a:tbl>
          </a:graphicData>
        </a:graphic>
      </p:graphicFrame>
      <p:sp>
        <p:nvSpPr>
          <p:cNvPr id="18" name="TextBox 17"/>
          <p:cNvSpPr txBox="1"/>
          <p:nvPr/>
        </p:nvSpPr>
        <p:spPr>
          <a:xfrm>
            <a:off x="3505200" y="2135356"/>
            <a:ext cx="3200400" cy="2970044"/>
          </a:xfrm>
          <a:prstGeom prst="rect">
            <a:avLst/>
          </a:prstGeom>
          <a:noFill/>
        </p:spPr>
        <p:txBody>
          <a:bodyPr wrap="square" lIns="0" tIns="0" rIns="0" bIns="0" rtlCol="0" anchor="ctr">
            <a:spAutoFit/>
          </a:bodyPr>
          <a:lstStyle/>
          <a:p>
            <a:pPr lvl="0" algn="ctr"/>
            <a:r>
              <a:rPr lang="en-US" sz="1200" b="1" u="sng" dirty="0" smtClean="0"/>
              <a:t>Promotion name - 500 to 1</a:t>
            </a:r>
          </a:p>
          <a:p>
            <a:pPr lvl="0" algn="ctr"/>
            <a:r>
              <a:rPr lang="en-US" sz="1200" b="1" u="sng" dirty="0" smtClean="0"/>
              <a:t>Wave 2 – Two week duration </a:t>
            </a:r>
          </a:p>
          <a:p>
            <a:pPr lvl="0">
              <a:buFontTx/>
              <a:buChar char="-"/>
            </a:pPr>
            <a:r>
              <a:rPr lang="en-US" sz="1200" dirty="0" smtClean="0"/>
              <a:t>Pre-promos start date:  14</a:t>
            </a:r>
            <a:r>
              <a:rPr lang="en-US" sz="1200" baseline="30000" dirty="0" smtClean="0"/>
              <a:t>th</a:t>
            </a:r>
            <a:r>
              <a:rPr lang="en-US" sz="1200" dirty="0" smtClean="0"/>
              <a:t> October</a:t>
            </a:r>
          </a:p>
          <a:p>
            <a:pPr lvl="0">
              <a:buFontTx/>
              <a:buChar char="-"/>
            </a:pPr>
            <a:r>
              <a:rPr lang="en-US" sz="1200" dirty="0" smtClean="0"/>
              <a:t> Promotion start date: 19</a:t>
            </a:r>
            <a:r>
              <a:rPr lang="en-US" sz="1200" baseline="30000" dirty="0" smtClean="0"/>
              <a:t>th</a:t>
            </a:r>
            <a:r>
              <a:rPr lang="en-US" sz="1200" dirty="0" smtClean="0"/>
              <a:t> October</a:t>
            </a:r>
          </a:p>
          <a:p>
            <a:pPr lvl="0">
              <a:buFontTx/>
              <a:buChar char="-"/>
            </a:pPr>
            <a:r>
              <a:rPr lang="en-US" sz="1200" dirty="0" smtClean="0"/>
              <a:t> Promotion end date: 1</a:t>
            </a:r>
            <a:r>
              <a:rPr lang="en-US" sz="1200" baseline="30000" dirty="0" smtClean="0"/>
              <a:t>st</a:t>
            </a:r>
            <a:r>
              <a:rPr lang="en-US" sz="1200" dirty="0" smtClean="0"/>
              <a:t> November</a:t>
            </a:r>
          </a:p>
          <a:p>
            <a:pPr lvl="0"/>
            <a:r>
              <a:rPr lang="en-US" sz="1100" dirty="0" smtClean="0"/>
              <a:t> </a:t>
            </a:r>
          </a:p>
          <a:p>
            <a:pPr lvl="0">
              <a:buFontTx/>
              <a:buChar char="-"/>
            </a:pPr>
            <a:r>
              <a:rPr lang="en-IE" sz="1000" dirty="0" smtClean="0"/>
              <a:t>2 week promotion on Shannonside FM</a:t>
            </a:r>
          </a:p>
          <a:p>
            <a:pPr>
              <a:buFontTx/>
              <a:buChar char="-"/>
            </a:pPr>
            <a:r>
              <a:rPr lang="en-IE" sz="1000" dirty="0" smtClean="0"/>
              <a:t>Prize:  2 X €500 voucher for home heating oil or  2 X 1,000 litre voucher for home heating oil</a:t>
            </a:r>
          </a:p>
          <a:p>
            <a:pPr lvl="0">
              <a:buFontTx/>
              <a:buChar char="-"/>
            </a:pPr>
            <a:r>
              <a:rPr lang="en-IE" sz="1000" dirty="0" smtClean="0"/>
              <a:t> Proposed Mechanics: Odds on general knowledge questions  on heat, warmth on every show (7am – 8pm – Mon to Fri) and 8am – 6pm – Sat &amp;Sun) – One qualifier per day – All week 1 qualifiers in Week 1 draw taking place on Monday 26</a:t>
            </a:r>
            <a:r>
              <a:rPr lang="en-IE" sz="1000" baseline="30000" dirty="0" smtClean="0"/>
              <a:t>th</a:t>
            </a:r>
            <a:r>
              <a:rPr lang="en-IE" sz="1000" dirty="0" smtClean="0"/>
              <a:t> Oct. One winner who will win one of the 2 prizes mentioned above. All week 2 qualifiers in Week 2 draw taking place on Monday 2</a:t>
            </a:r>
            <a:r>
              <a:rPr lang="en-IE" sz="1000" baseline="30000" dirty="0" smtClean="0"/>
              <a:t>nd</a:t>
            </a:r>
            <a:r>
              <a:rPr lang="en-IE" sz="1000" dirty="0" smtClean="0"/>
              <a:t> Nov. One winner who will win the remaining prize mentioned above.</a:t>
            </a:r>
            <a:endParaRPr lang="en-US" sz="1000" dirty="0" smtClean="0"/>
          </a:p>
          <a:p>
            <a:pPr lvl="0"/>
            <a:endParaRPr lang="en-US" sz="1200" dirty="0" smtClean="0"/>
          </a:p>
        </p:txBody>
      </p:sp>
      <p:graphicFrame>
        <p:nvGraphicFramePr>
          <p:cNvPr id="19" name="Table 18"/>
          <p:cNvGraphicFramePr>
            <a:graphicFrameLocks noGrp="1"/>
          </p:cNvGraphicFramePr>
          <p:nvPr/>
        </p:nvGraphicFramePr>
        <p:xfrm>
          <a:off x="3505200" y="4953000"/>
          <a:ext cx="3200400" cy="2832482"/>
        </p:xfrm>
        <a:graphic>
          <a:graphicData uri="http://schemas.openxmlformats.org/drawingml/2006/table">
            <a:tbl>
              <a:tblPr firstRow="1" bandRow="1">
                <a:tableStyleId>{5C22544A-7EE6-4342-B048-85BDC9FD1C3A}</a:tableStyleId>
              </a:tblPr>
              <a:tblGrid>
                <a:gridCol w="886265"/>
                <a:gridCol w="461272"/>
                <a:gridCol w="1852863"/>
              </a:tblGrid>
              <a:tr h="382085">
                <a:tc gridSpan="3">
                  <a:txBody>
                    <a:bodyPr/>
                    <a:lstStyle/>
                    <a:p>
                      <a:pPr algn="ctr"/>
                      <a:r>
                        <a:rPr lang="en-IE" sz="1000" dirty="0" smtClean="0"/>
                        <a:t>Wave 2 – 500 to 1 X 2</a:t>
                      </a:r>
                    </a:p>
                    <a:p>
                      <a:pPr algn="ctr"/>
                      <a:r>
                        <a:rPr lang="en-IE" sz="1000" dirty="0" smtClean="0"/>
                        <a:t>Home Heating Oil Promotion</a:t>
                      </a:r>
                    </a:p>
                  </a:txBody>
                  <a:tcPr anchor="ctr"/>
                </a:tc>
                <a:tc hMerge="1">
                  <a:txBody>
                    <a:bodyPr/>
                    <a:lstStyle/>
                    <a:p>
                      <a:pPr algn="ctr"/>
                      <a:endParaRPr lang="en-IE" sz="900" dirty="0"/>
                    </a:p>
                  </a:txBody>
                  <a:tcPr/>
                </a:tc>
                <a:tc hMerge="1">
                  <a:txBody>
                    <a:bodyPr/>
                    <a:lstStyle/>
                    <a:p>
                      <a:pPr algn="ctr"/>
                      <a:endParaRPr lang="en-IE" sz="900" dirty="0"/>
                    </a:p>
                  </a:txBody>
                  <a:tcPr/>
                </a:tc>
              </a:tr>
              <a:tr h="675997">
                <a:tc>
                  <a:txBody>
                    <a:bodyPr/>
                    <a:lstStyle/>
                    <a:p>
                      <a:pPr algn="ctr"/>
                      <a:r>
                        <a:rPr lang="en-IE" sz="1000" dirty="0" smtClean="0"/>
                        <a:t>Pre-promos</a:t>
                      </a:r>
                      <a:endParaRPr lang="en-IE" sz="1000" dirty="0"/>
                    </a:p>
                  </a:txBody>
                  <a:tcPr anchor="ctr"/>
                </a:tc>
                <a:tc>
                  <a:txBody>
                    <a:bodyPr/>
                    <a:lstStyle/>
                    <a:p>
                      <a:pPr algn="ctr"/>
                      <a:r>
                        <a:rPr lang="en-IE" sz="1000" dirty="0" smtClean="0"/>
                        <a:t>6 per day</a:t>
                      </a:r>
                      <a:endParaRPr lang="en-IE" sz="1000" dirty="0"/>
                    </a:p>
                  </a:txBody>
                  <a:tcPr anchor="ctr"/>
                </a:tc>
                <a:tc>
                  <a:txBody>
                    <a:bodyPr/>
                    <a:lstStyle/>
                    <a:p>
                      <a:pPr algn="l"/>
                      <a:r>
                        <a:rPr lang="en-IE" sz="800" dirty="0" smtClean="0"/>
                        <a:t>From 14/10 to 18/10</a:t>
                      </a:r>
                    </a:p>
                    <a:p>
                      <a:pPr algn="l"/>
                      <a:r>
                        <a:rPr lang="en-IE" sz="800" dirty="0" smtClean="0"/>
                        <a:t>Duration: 30 seconds (</a:t>
                      </a:r>
                      <a:r>
                        <a:rPr lang="en-IE" sz="800" dirty="0" err="1" smtClean="0"/>
                        <a:t>incl</a:t>
                      </a:r>
                      <a:r>
                        <a:rPr lang="en-IE" sz="800" dirty="0" smtClean="0"/>
                        <a:t> 10 seconds credit sponsors – sponsor name will be credited twice in the promo)</a:t>
                      </a:r>
                    </a:p>
                    <a:p>
                      <a:pPr algn="l"/>
                      <a:r>
                        <a:rPr lang="en-IE" sz="800" dirty="0" smtClean="0"/>
                        <a:t>Total</a:t>
                      </a:r>
                      <a:r>
                        <a:rPr lang="en-IE" sz="800" baseline="0" dirty="0" smtClean="0"/>
                        <a:t> </a:t>
                      </a:r>
                      <a:r>
                        <a:rPr lang="en-IE" sz="800" baseline="0" dirty="0" err="1" smtClean="0"/>
                        <a:t>PrePromos</a:t>
                      </a:r>
                      <a:r>
                        <a:rPr lang="en-IE" sz="800" baseline="0" dirty="0" smtClean="0"/>
                        <a:t>: 30</a:t>
                      </a:r>
                      <a:endParaRPr lang="en-IE" sz="800" dirty="0" smtClean="0"/>
                    </a:p>
                  </a:txBody>
                  <a:tcPr anchor="ctr"/>
                </a:tc>
              </a:tr>
              <a:tr h="675997">
                <a:tc>
                  <a:txBody>
                    <a:bodyPr/>
                    <a:lstStyle/>
                    <a:p>
                      <a:pPr algn="ctr"/>
                      <a:r>
                        <a:rPr lang="en-IE" sz="1000" kern="1200" dirty="0" smtClean="0">
                          <a:solidFill>
                            <a:schemeClr val="dk1"/>
                          </a:solidFill>
                          <a:latin typeface="+mn-lt"/>
                          <a:ea typeface="+mn-ea"/>
                          <a:cs typeface="+mn-cs"/>
                        </a:rPr>
                        <a:t>Promos</a:t>
                      </a:r>
                      <a:endParaRPr lang="en-IE" sz="1000" kern="1200" dirty="0">
                        <a:solidFill>
                          <a:schemeClr val="dk1"/>
                        </a:solidFill>
                        <a:latin typeface="+mn-lt"/>
                        <a:ea typeface="+mn-ea"/>
                        <a:cs typeface="+mn-cs"/>
                      </a:endParaRPr>
                    </a:p>
                  </a:txBody>
                  <a:tcPr/>
                </a:tc>
                <a:tc>
                  <a:txBody>
                    <a:bodyPr/>
                    <a:lstStyle/>
                    <a:p>
                      <a:pPr marL="0" algn="ctr" defTabSz="914400" rtl="0" eaLnBrk="1" latinLnBrk="0" hangingPunct="1"/>
                      <a:r>
                        <a:rPr lang="en-IE" sz="1000" kern="1200" dirty="0" smtClean="0">
                          <a:solidFill>
                            <a:schemeClr val="dk1"/>
                          </a:solidFill>
                          <a:latin typeface="+mn-lt"/>
                          <a:ea typeface="+mn-ea"/>
                          <a:cs typeface="+mn-cs"/>
                        </a:rPr>
                        <a:t>12 per day</a:t>
                      </a:r>
                      <a:endParaRPr lang="en-IE" sz="1000" kern="1200" dirty="0">
                        <a:solidFill>
                          <a:schemeClr val="dk1"/>
                        </a:solidFill>
                        <a:latin typeface="+mn-lt"/>
                        <a:ea typeface="+mn-ea"/>
                        <a:cs typeface="+mn-cs"/>
                      </a:endParaRPr>
                    </a:p>
                  </a:txBody>
                  <a:tcPr/>
                </a:tc>
                <a:tc>
                  <a:txBody>
                    <a:bodyPr/>
                    <a:lstStyle/>
                    <a:p>
                      <a:pPr marL="0" algn="l" defTabSz="914400" rtl="0" eaLnBrk="1" latinLnBrk="0" hangingPunct="1"/>
                      <a:r>
                        <a:rPr lang="en-IE" sz="800" kern="1200" dirty="0" smtClean="0">
                          <a:solidFill>
                            <a:schemeClr val="dk1"/>
                          </a:solidFill>
                          <a:latin typeface="+mn-lt"/>
                          <a:ea typeface="+mn-ea"/>
                          <a:cs typeface="+mn-cs"/>
                        </a:rPr>
                        <a:t>From 19/10 to 01/11</a:t>
                      </a:r>
                    </a:p>
                    <a:p>
                      <a:pPr algn="l"/>
                      <a:r>
                        <a:rPr lang="en-IE" sz="800" dirty="0" smtClean="0"/>
                        <a:t>Duration: 30 seconds (</a:t>
                      </a:r>
                      <a:r>
                        <a:rPr lang="en-IE" sz="800" dirty="0" err="1" smtClean="0"/>
                        <a:t>incl</a:t>
                      </a:r>
                      <a:r>
                        <a:rPr lang="en-IE" sz="800" dirty="0" smtClean="0"/>
                        <a:t> 10 seconds credit sponsors – sponsor name will be credited twice in the promo)</a:t>
                      </a:r>
                    </a:p>
                    <a:p>
                      <a:pPr marL="0" algn="l" defTabSz="914400" rtl="0" eaLnBrk="1" latinLnBrk="0" hangingPunct="1"/>
                      <a:r>
                        <a:rPr lang="en-IE" sz="800" kern="1200" dirty="0" smtClean="0">
                          <a:solidFill>
                            <a:schemeClr val="dk1"/>
                          </a:solidFill>
                          <a:latin typeface="+mn-lt"/>
                          <a:ea typeface="+mn-ea"/>
                          <a:cs typeface="+mn-cs"/>
                        </a:rPr>
                        <a:t>Total Promos: 168</a:t>
                      </a:r>
                    </a:p>
                  </a:txBody>
                  <a:tcPr/>
                </a:tc>
              </a:tr>
              <a:tr h="675997">
                <a:tc>
                  <a:txBody>
                    <a:bodyPr/>
                    <a:lstStyle/>
                    <a:p>
                      <a:pPr marL="0" algn="ctr" defTabSz="914400" rtl="0" eaLnBrk="1" latinLnBrk="0" hangingPunct="1"/>
                      <a:r>
                        <a:rPr lang="en-IE" sz="1000" kern="1200" dirty="0" smtClean="0">
                          <a:solidFill>
                            <a:schemeClr val="dk1"/>
                          </a:solidFill>
                          <a:latin typeface="+mn-lt"/>
                          <a:ea typeface="+mn-ea"/>
                          <a:cs typeface="+mn-cs"/>
                        </a:rPr>
                        <a:t>Digital</a:t>
                      </a:r>
                      <a:endParaRPr lang="en-IE" sz="1000" kern="1200" dirty="0">
                        <a:solidFill>
                          <a:schemeClr val="dk1"/>
                        </a:solidFill>
                        <a:latin typeface="+mn-lt"/>
                        <a:ea typeface="+mn-ea"/>
                        <a:cs typeface="+mn-cs"/>
                      </a:endParaRPr>
                    </a:p>
                  </a:txBody>
                  <a:tcPr/>
                </a:tc>
                <a:tc>
                  <a:txBody>
                    <a:bodyPr/>
                    <a:lstStyle/>
                    <a:p>
                      <a:pPr algn="ctr"/>
                      <a:r>
                        <a:rPr lang="en-IE" sz="1100" dirty="0" smtClean="0"/>
                        <a:t>20</a:t>
                      </a:r>
                      <a:endParaRPr lang="en-IE" sz="1100" dirty="0"/>
                    </a:p>
                  </a:txBody>
                  <a:tcPr/>
                </a:tc>
                <a:tc>
                  <a:txBody>
                    <a:bodyPr/>
                    <a:lstStyle/>
                    <a:p>
                      <a:pPr algn="l">
                        <a:buFontTx/>
                        <a:buChar char="-"/>
                      </a:pPr>
                      <a:r>
                        <a:rPr lang="en-IE" sz="800" kern="1200" dirty="0" smtClean="0">
                          <a:solidFill>
                            <a:schemeClr val="dk1"/>
                          </a:solidFill>
                          <a:latin typeface="+mn-lt"/>
                          <a:ea typeface="+mn-ea"/>
                          <a:cs typeface="+mn-cs"/>
                        </a:rPr>
                        <a:t>20 </a:t>
                      </a:r>
                      <a:r>
                        <a:rPr lang="en-IE" sz="800" kern="1200" dirty="0" err="1" smtClean="0">
                          <a:solidFill>
                            <a:schemeClr val="dk1"/>
                          </a:solidFill>
                          <a:latin typeface="+mn-lt"/>
                          <a:ea typeface="+mn-ea"/>
                          <a:cs typeface="+mn-cs"/>
                        </a:rPr>
                        <a:t>Facebook</a:t>
                      </a:r>
                      <a:r>
                        <a:rPr lang="en-IE" sz="800" kern="1200" dirty="0" smtClean="0">
                          <a:solidFill>
                            <a:schemeClr val="dk1"/>
                          </a:solidFill>
                          <a:latin typeface="+mn-lt"/>
                          <a:ea typeface="+mn-ea"/>
                          <a:cs typeface="+mn-cs"/>
                        </a:rPr>
                        <a:t> posts (</a:t>
                      </a:r>
                      <a:r>
                        <a:rPr lang="en-IE" sz="800" kern="1200" dirty="0" err="1" smtClean="0">
                          <a:solidFill>
                            <a:schemeClr val="dk1"/>
                          </a:solidFill>
                          <a:latin typeface="+mn-lt"/>
                          <a:ea typeface="+mn-ea"/>
                          <a:cs typeface="+mn-cs"/>
                        </a:rPr>
                        <a:t>incl</a:t>
                      </a:r>
                      <a:r>
                        <a:rPr lang="en-IE" sz="800" kern="1200" dirty="0" smtClean="0">
                          <a:solidFill>
                            <a:schemeClr val="dk1"/>
                          </a:solidFill>
                          <a:latin typeface="+mn-lt"/>
                          <a:ea typeface="+mn-ea"/>
                          <a:cs typeface="+mn-cs"/>
                        </a:rPr>
                        <a:t> Tag to the sponsor’s FB page) between 16/10 to 30/10</a:t>
                      </a:r>
                    </a:p>
                    <a:p>
                      <a:pPr algn="l">
                        <a:buFontTx/>
                        <a:buChar char="-"/>
                      </a:pPr>
                      <a:r>
                        <a:rPr lang="en-IE" sz="800" kern="1200" dirty="0" smtClean="0">
                          <a:solidFill>
                            <a:schemeClr val="dk1"/>
                          </a:solidFill>
                          <a:latin typeface="+mn-lt"/>
                          <a:ea typeface="+mn-ea"/>
                          <a:cs typeface="+mn-cs"/>
                        </a:rPr>
                        <a:t> MPU</a:t>
                      </a:r>
                      <a:r>
                        <a:rPr lang="en-IE" sz="800" kern="1200" baseline="0" dirty="0" smtClean="0">
                          <a:solidFill>
                            <a:schemeClr val="dk1"/>
                          </a:solidFill>
                          <a:latin typeface="+mn-lt"/>
                          <a:ea typeface="+mn-ea"/>
                          <a:cs typeface="+mn-cs"/>
                        </a:rPr>
                        <a:t> on Northern Sound website with link to your website</a:t>
                      </a:r>
                      <a:endParaRPr lang="en-IE" sz="800" kern="1200" dirty="0" smtClean="0">
                        <a:solidFill>
                          <a:schemeClr val="dk1"/>
                        </a:solidFill>
                        <a:latin typeface="+mn-lt"/>
                        <a:ea typeface="+mn-ea"/>
                        <a:cs typeface="+mn-cs"/>
                      </a:endParaRPr>
                    </a:p>
                  </a:txBody>
                  <a:tcPr/>
                </a:tc>
              </a:tr>
              <a:tr h="333122">
                <a:tc>
                  <a:txBody>
                    <a:bodyPr/>
                    <a:lstStyle/>
                    <a:p>
                      <a:pPr algn="ctr"/>
                      <a:r>
                        <a:rPr lang="en-IE" sz="1100" dirty="0" smtClean="0"/>
                        <a:t>Costs</a:t>
                      </a:r>
                      <a:endParaRPr lang="en-IE" sz="1100" dirty="0"/>
                    </a:p>
                  </a:txBody>
                  <a:tcPr/>
                </a:tc>
                <a:tc gridSpan="2">
                  <a:txBody>
                    <a:bodyPr/>
                    <a:lstStyle/>
                    <a:p>
                      <a:pPr algn="ctr"/>
                      <a:r>
                        <a:rPr lang="en-IE" sz="1100" dirty="0" smtClean="0"/>
                        <a:t>€1,850 </a:t>
                      </a:r>
                      <a:r>
                        <a:rPr lang="en-IE" sz="1100" dirty="0" smtClean="0"/>
                        <a:t>+ VAT</a:t>
                      </a:r>
                      <a:endParaRPr lang="en-IE" sz="1100" dirty="0"/>
                    </a:p>
                  </a:txBody>
                  <a:tcPr/>
                </a:tc>
                <a:tc hMerge="1">
                  <a:txBody>
                    <a:bodyPr/>
                    <a:lstStyle/>
                    <a:p>
                      <a:pPr algn="l"/>
                      <a:endParaRPr lang="en-IE" sz="900" dirty="0"/>
                    </a:p>
                  </a:txBody>
                  <a:tcPr/>
                </a:tc>
              </a:tr>
            </a:tbl>
          </a:graphicData>
        </a:graphic>
      </p:graphicFrame>
      <p:pic>
        <p:nvPicPr>
          <p:cNvPr id="20" name="Picture 28"/>
          <p:cNvPicPr>
            <a:picLocks noChangeAspect="1" noChangeArrowheads="1"/>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xmlns="">
                  <a14:imgLayer r:embed="rId14">
                    <a14:imgEffect>
                      <a14:backgroundRemoval t="19898" b="98980" l="1556" r="66667"/>
                    </a14:imgEffect>
                  </a14:imgLayer>
                </a14:imgProps>
              </a:ext>
              <a:ext uri="{28A0092B-C50C-407E-A947-70E740481C1C}">
                <a14:useLocalDpi xmlns:a14="http://schemas.microsoft.com/office/drawing/2010/main" xmlns="" val="0"/>
              </a:ext>
            </a:extLst>
          </a:blip>
          <a:srcRect t="16800" r="28592"/>
          <a:stretch>
            <a:fillRect/>
          </a:stretch>
        </p:blipFill>
        <p:spPr bwMode="auto">
          <a:xfrm rot="1468025">
            <a:off x="3745605" y="207095"/>
            <a:ext cx="905272" cy="91928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 name="Picture 10" descr="Shannonside"/>
          <p:cNvPicPr>
            <a:picLocks noChangeAspect="1" noChangeArrowheads="1"/>
          </p:cNvPicPr>
          <p:nvPr/>
        </p:nvPicPr>
        <p:blipFill>
          <a:blip r:embed="rId15" cstate="print"/>
          <a:srcRect/>
          <a:stretch>
            <a:fillRect/>
          </a:stretch>
        </p:blipFill>
        <p:spPr bwMode="auto">
          <a:xfrm>
            <a:off x="3962400" y="228600"/>
            <a:ext cx="685800" cy="762000"/>
          </a:xfrm>
          <a:prstGeom prst="rect">
            <a:avLst/>
          </a:prstGeom>
          <a:noFill/>
          <a:ln w="9525">
            <a:noFill/>
            <a:miter lim="800000"/>
            <a:headEnd/>
            <a:tailEnd/>
          </a:ln>
        </p:spPr>
      </p:pic>
      <p:sp>
        <p:nvSpPr>
          <p:cNvPr id="22" name="TextBox 21"/>
          <p:cNvSpPr txBox="1"/>
          <p:nvPr/>
        </p:nvSpPr>
        <p:spPr>
          <a:xfrm>
            <a:off x="76200" y="1117937"/>
            <a:ext cx="6629400" cy="1015663"/>
          </a:xfrm>
          <a:prstGeom prst="rect">
            <a:avLst/>
          </a:prstGeom>
          <a:noFill/>
        </p:spPr>
        <p:txBody>
          <a:bodyPr wrap="square" lIns="0" tIns="0" rIns="0" bIns="0" rtlCol="0" anchor="ctr">
            <a:spAutoFit/>
          </a:bodyPr>
          <a:lstStyle/>
          <a:p>
            <a:pPr lvl="0"/>
            <a:r>
              <a:rPr lang="en-US" sz="1200" b="1" u="sng" dirty="0" smtClean="0"/>
              <a:t>About us:</a:t>
            </a:r>
          </a:p>
          <a:p>
            <a:pPr lvl="0" algn="just"/>
            <a:r>
              <a:rPr lang="en-US" sz="900" dirty="0" smtClean="0"/>
              <a:t>Shannonside FM covering counties Roscommon, Longford, South Leitrim is the number 1 radio station in the aforementioned area. Its market share of 44% is 3 to 4 times greater than its nearest competitors. Each day we reach an audience of over 45,000 adults while each week, 59,000 people tune in to Shannonside FM.  </a:t>
            </a:r>
            <a:endParaRPr lang="en-IE" sz="900" dirty="0" smtClean="0"/>
          </a:p>
          <a:p>
            <a:pPr algn="just"/>
            <a:r>
              <a:rPr lang="en-US" sz="900" dirty="0" smtClean="0"/>
              <a:t> </a:t>
            </a:r>
            <a:endParaRPr lang="en-IE" sz="900" dirty="0" smtClean="0"/>
          </a:p>
          <a:p>
            <a:pPr lvl="0" algn="just"/>
            <a:r>
              <a:rPr lang="en-US" sz="900" dirty="0" smtClean="0"/>
              <a:t>We also have a strong, and growing online presence – http://www.shannonside.ie - monthly page impressions of 850,000, Unique users of 84,000 and we also can count on over 12,000 followers on our social media pages.</a:t>
            </a:r>
            <a:endParaRPr lang="en-IE" sz="900" dirty="0"/>
          </a:p>
        </p:txBody>
      </p:sp>
      <p:pic>
        <p:nvPicPr>
          <p:cNvPr id="24" name="Picture 10" descr="Shannonside"/>
          <p:cNvPicPr>
            <a:picLocks noChangeAspect="1" noChangeArrowheads="1"/>
          </p:cNvPicPr>
          <p:nvPr/>
        </p:nvPicPr>
        <p:blipFill>
          <a:blip r:embed="rId15" cstate="print"/>
          <a:srcRect/>
          <a:stretch>
            <a:fillRect/>
          </a:stretch>
        </p:blipFill>
        <p:spPr bwMode="auto">
          <a:xfrm>
            <a:off x="76200" y="8077200"/>
            <a:ext cx="685800" cy="762000"/>
          </a:xfrm>
          <a:prstGeom prst="rect">
            <a:avLst/>
          </a:prstGeom>
          <a:noFill/>
          <a:ln w="9525">
            <a:noFill/>
            <a:miter lim="800000"/>
            <a:headEnd/>
            <a:tailEnd/>
          </a:ln>
        </p:spPr>
      </p:pic>
    </p:spTree>
    <p:extLst>
      <p:ext uri="{BB962C8B-B14F-4D97-AF65-F5344CB8AC3E}">
        <p14:creationId xmlns="" xmlns:p14="http://schemas.microsoft.com/office/powerpoint/2010/main" val="146154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7739</TotalTime>
  <Words>587</Words>
  <Application>Microsoft Office PowerPoint</Application>
  <PresentationFormat>On-screen Show (4:3)</PresentationFormat>
  <Paragraphs>64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SHANNONSIDE FM (Longford, Roscommon, Leitrim) OCTOBER 2015 HOME HEATING OIL PROMOTION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Topline Report – Shannonside</dc:title>
  <dc:creator>Marie Hobbs</dc:creator>
  <cp:lastModifiedBy>Joao Soares</cp:lastModifiedBy>
  <cp:revision>275</cp:revision>
  <cp:lastPrinted>2014-04-24T12:28:55Z</cp:lastPrinted>
  <dcterms:created xsi:type="dcterms:W3CDTF">2014-04-24T09:14:59Z</dcterms:created>
  <dcterms:modified xsi:type="dcterms:W3CDTF">2015-09-08T10:44:36Z</dcterms:modified>
</cp:coreProperties>
</file>